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8" r:id="rId1"/>
  </p:sldMasterIdLst>
  <p:notesMasterIdLst>
    <p:notesMasterId r:id="rId37"/>
  </p:notesMasterIdLst>
  <p:handoutMasterIdLst>
    <p:handoutMasterId r:id="rId38"/>
  </p:handoutMasterIdLst>
  <p:sldIdLst>
    <p:sldId id="268" r:id="rId2"/>
    <p:sldId id="302" r:id="rId3"/>
    <p:sldId id="303" r:id="rId4"/>
    <p:sldId id="304" r:id="rId5"/>
    <p:sldId id="305" r:id="rId6"/>
    <p:sldId id="306" r:id="rId7"/>
    <p:sldId id="307" r:id="rId8"/>
    <p:sldId id="308" r:id="rId9"/>
    <p:sldId id="332" r:id="rId10"/>
    <p:sldId id="337" r:id="rId11"/>
    <p:sldId id="310" r:id="rId12"/>
    <p:sldId id="333" r:id="rId13"/>
    <p:sldId id="331" r:id="rId14"/>
    <p:sldId id="309" r:id="rId15"/>
    <p:sldId id="299" r:id="rId16"/>
    <p:sldId id="311" r:id="rId17"/>
    <p:sldId id="312" r:id="rId18"/>
    <p:sldId id="313" r:id="rId19"/>
    <p:sldId id="314" r:id="rId20"/>
    <p:sldId id="315" r:id="rId21"/>
    <p:sldId id="316" r:id="rId22"/>
    <p:sldId id="334" r:id="rId23"/>
    <p:sldId id="318" r:id="rId24"/>
    <p:sldId id="328" r:id="rId25"/>
    <p:sldId id="330" r:id="rId26"/>
    <p:sldId id="329" r:id="rId27"/>
    <p:sldId id="319" r:id="rId28"/>
    <p:sldId id="335" r:id="rId29"/>
    <p:sldId id="320" r:id="rId30"/>
    <p:sldId id="321" r:id="rId31"/>
    <p:sldId id="322" r:id="rId32"/>
    <p:sldId id="323" r:id="rId33"/>
    <p:sldId id="326" r:id="rId34"/>
    <p:sldId id="327" r:id="rId35"/>
    <p:sldId id="336"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2428"/>
    <a:srgbClr val="F6A61E"/>
    <a:srgbClr val="FBD12A"/>
    <a:srgbClr val="01A1DD"/>
    <a:srgbClr val="1B3764"/>
    <a:srgbClr val="C4C4C4"/>
    <a:srgbClr val="89898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41" autoAdjust="0"/>
  </p:normalViewPr>
  <p:slideViewPr>
    <p:cSldViewPr snapToGrid="0">
      <p:cViewPr varScale="1">
        <p:scale>
          <a:sx n="71" d="100"/>
          <a:sy n="71" d="100"/>
        </p:scale>
        <p:origin x="612"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21" d="100"/>
          <a:sy n="121" d="100"/>
        </p:scale>
        <p:origin x="5020" y="9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45E55E-68D3-4920-8AC2-E254775F92DE}"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70CD3AC2-3D90-4F69-A8E3-A475993215CE}">
      <dgm:prSet phldrT="[Text]"/>
      <dgm:spPr/>
      <dgm:t>
        <a:bodyPr/>
        <a:lstStyle/>
        <a:p>
          <a:r>
            <a:rPr lang="en-US" dirty="0"/>
            <a:t>Planning</a:t>
          </a:r>
        </a:p>
      </dgm:t>
    </dgm:pt>
    <dgm:pt modelId="{819DD84B-566E-48C1-BC1F-D2D974ABC86A}" type="parTrans" cxnId="{06653C09-1471-4CB7-921D-90E0116512BF}">
      <dgm:prSet/>
      <dgm:spPr/>
      <dgm:t>
        <a:bodyPr/>
        <a:lstStyle/>
        <a:p>
          <a:endParaRPr lang="en-US"/>
        </a:p>
      </dgm:t>
    </dgm:pt>
    <dgm:pt modelId="{E3141785-46C7-4559-AD49-BF1DC9686161}" type="sibTrans" cxnId="{06653C09-1471-4CB7-921D-90E0116512BF}">
      <dgm:prSet/>
      <dgm:spPr/>
      <dgm:t>
        <a:bodyPr/>
        <a:lstStyle/>
        <a:p>
          <a:endParaRPr lang="en-US"/>
        </a:p>
      </dgm:t>
    </dgm:pt>
    <dgm:pt modelId="{87333A8E-D0B5-4D31-B801-B6B2126EEDF2}">
      <dgm:prSet phldrT="[Text]"/>
      <dgm:spPr/>
      <dgm:t>
        <a:bodyPr/>
        <a:lstStyle/>
        <a:p>
          <a:r>
            <a:rPr lang="en-US" dirty="0"/>
            <a:t>Designing</a:t>
          </a:r>
        </a:p>
      </dgm:t>
    </dgm:pt>
    <dgm:pt modelId="{EA7A89DD-9129-4675-8FFA-3C496EE10DDC}" type="parTrans" cxnId="{4B3306A5-FF5B-4405-BE99-30112D3ED218}">
      <dgm:prSet/>
      <dgm:spPr/>
      <dgm:t>
        <a:bodyPr/>
        <a:lstStyle/>
        <a:p>
          <a:endParaRPr lang="en-US"/>
        </a:p>
      </dgm:t>
    </dgm:pt>
    <dgm:pt modelId="{C1BAD3AF-E821-4ADA-A327-09E499139CD8}" type="sibTrans" cxnId="{4B3306A5-FF5B-4405-BE99-30112D3ED218}">
      <dgm:prSet/>
      <dgm:spPr/>
      <dgm:t>
        <a:bodyPr/>
        <a:lstStyle/>
        <a:p>
          <a:endParaRPr lang="en-US"/>
        </a:p>
      </dgm:t>
    </dgm:pt>
    <dgm:pt modelId="{3A10C1D0-66FF-48B3-837B-0DD7D0829484}">
      <dgm:prSet phldrT="[Text]"/>
      <dgm:spPr/>
      <dgm:t>
        <a:bodyPr/>
        <a:lstStyle/>
        <a:p>
          <a:r>
            <a:rPr lang="en-US" dirty="0"/>
            <a:t>Making</a:t>
          </a:r>
        </a:p>
      </dgm:t>
    </dgm:pt>
    <dgm:pt modelId="{16FD258E-5FE7-4F90-AA34-C961754CD4AD}" type="parTrans" cxnId="{CC34A783-0840-42F6-9C9B-0D09BEF90000}">
      <dgm:prSet/>
      <dgm:spPr/>
      <dgm:t>
        <a:bodyPr/>
        <a:lstStyle/>
        <a:p>
          <a:endParaRPr lang="en-US"/>
        </a:p>
      </dgm:t>
    </dgm:pt>
    <dgm:pt modelId="{97C39048-E9EA-4FC2-BEF9-4A97453CCFB0}" type="sibTrans" cxnId="{CC34A783-0840-42F6-9C9B-0D09BEF90000}">
      <dgm:prSet/>
      <dgm:spPr/>
      <dgm:t>
        <a:bodyPr/>
        <a:lstStyle/>
        <a:p>
          <a:endParaRPr lang="en-US"/>
        </a:p>
      </dgm:t>
    </dgm:pt>
    <dgm:pt modelId="{5DE589CE-CE0C-4E9F-9D9B-1E143E22826B}">
      <dgm:prSet phldrT="[Text]"/>
      <dgm:spPr/>
      <dgm:t>
        <a:bodyPr/>
        <a:lstStyle/>
        <a:p>
          <a:r>
            <a:rPr lang="en-US" dirty="0"/>
            <a:t>Testing</a:t>
          </a:r>
        </a:p>
      </dgm:t>
    </dgm:pt>
    <dgm:pt modelId="{282EF7D0-0F17-4B0B-8EFC-B24CED013D93}" type="parTrans" cxnId="{70D734E0-415E-4250-9C58-75589C4A8FF9}">
      <dgm:prSet/>
      <dgm:spPr/>
      <dgm:t>
        <a:bodyPr/>
        <a:lstStyle/>
        <a:p>
          <a:endParaRPr lang="en-US"/>
        </a:p>
      </dgm:t>
    </dgm:pt>
    <dgm:pt modelId="{6E10C83C-B850-44B5-B340-444A77765185}" type="sibTrans" cxnId="{70D734E0-415E-4250-9C58-75589C4A8FF9}">
      <dgm:prSet/>
      <dgm:spPr/>
      <dgm:t>
        <a:bodyPr/>
        <a:lstStyle/>
        <a:p>
          <a:endParaRPr lang="en-US"/>
        </a:p>
      </dgm:t>
    </dgm:pt>
    <dgm:pt modelId="{30F2A2C2-9236-4EE1-B806-8FDDE10970DA}">
      <dgm:prSet phldrT="[Text]"/>
      <dgm:spPr/>
      <dgm:t>
        <a:bodyPr/>
        <a:lstStyle/>
        <a:p>
          <a:r>
            <a:rPr lang="en-US" dirty="0"/>
            <a:t>Deploying/ Refining</a:t>
          </a:r>
        </a:p>
      </dgm:t>
    </dgm:pt>
    <dgm:pt modelId="{1009FA50-9E16-4D0B-93B4-35DE291A57BD}" type="parTrans" cxnId="{FC9642E4-9CDF-4809-86E7-7DA34821546E}">
      <dgm:prSet/>
      <dgm:spPr/>
      <dgm:t>
        <a:bodyPr/>
        <a:lstStyle/>
        <a:p>
          <a:endParaRPr lang="en-US"/>
        </a:p>
      </dgm:t>
    </dgm:pt>
    <dgm:pt modelId="{18F205EC-5AB9-4FEA-8528-98E75F16DA12}" type="sibTrans" cxnId="{FC9642E4-9CDF-4809-86E7-7DA34821546E}">
      <dgm:prSet/>
      <dgm:spPr/>
      <dgm:t>
        <a:bodyPr/>
        <a:lstStyle/>
        <a:p>
          <a:endParaRPr lang="en-US"/>
        </a:p>
      </dgm:t>
    </dgm:pt>
    <dgm:pt modelId="{2C58AB23-3F7A-44E6-B4F3-9EBE6A011B84}" type="pres">
      <dgm:prSet presAssocID="{5745E55E-68D3-4920-8AC2-E254775F92DE}" presName="Name0" presStyleCnt="0">
        <dgm:presLayoutVars>
          <dgm:dir/>
          <dgm:resizeHandles val="exact"/>
        </dgm:presLayoutVars>
      </dgm:prSet>
      <dgm:spPr/>
    </dgm:pt>
    <dgm:pt modelId="{E0775C2F-8A69-4AE8-8C9E-06C02B1CA042}" type="pres">
      <dgm:prSet presAssocID="{5745E55E-68D3-4920-8AC2-E254775F92DE}" presName="cycle" presStyleCnt="0"/>
      <dgm:spPr/>
    </dgm:pt>
    <dgm:pt modelId="{EBD630FD-4336-40BE-979D-FF07305B2736}" type="pres">
      <dgm:prSet presAssocID="{70CD3AC2-3D90-4F69-A8E3-A475993215CE}" presName="nodeFirstNode" presStyleLbl="node1" presStyleIdx="0" presStyleCnt="5">
        <dgm:presLayoutVars>
          <dgm:bulletEnabled val="1"/>
        </dgm:presLayoutVars>
      </dgm:prSet>
      <dgm:spPr/>
    </dgm:pt>
    <dgm:pt modelId="{9EA810EE-9023-4758-9BA2-D16FE7CC8CC0}" type="pres">
      <dgm:prSet presAssocID="{E3141785-46C7-4559-AD49-BF1DC9686161}" presName="sibTransFirstNode" presStyleLbl="bgShp" presStyleIdx="0" presStyleCnt="1"/>
      <dgm:spPr/>
    </dgm:pt>
    <dgm:pt modelId="{CA0B48D2-946C-4BFB-B163-FF32D5CBBF0E}" type="pres">
      <dgm:prSet presAssocID="{87333A8E-D0B5-4D31-B801-B6B2126EEDF2}" presName="nodeFollowingNodes" presStyleLbl="node1" presStyleIdx="1" presStyleCnt="5">
        <dgm:presLayoutVars>
          <dgm:bulletEnabled val="1"/>
        </dgm:presLayoutVars>
      </dgm:prSet>
      <dgm:spPr/>
    </dgm:pt>
    <dgm:pt modelId="{8CF7C95B-769A-4880-9AD5-CBE210C9C5BA}" type="pres">
      <dgm:prSet presAssocID="{3A10C1D0-66FF-48B3-837B-0DD7D0829484}" presName="nodeFollowingNodes" presStyleLbl="node1" presStyleIdx="2" presStyleCnt="5">
        <dgm:presLayoutVars>
          <dgm:bulletEnabled val="1"/>
        </dgm:presLayoutVars>
      </dgm:prSet>
      <dgm:spPr/>
    </dgm:pt>
    <dgm:pt modelId="{39140D7A-6DB8-4FAB-9F70-4FAC52C44D31}" type="pres">
      <dgm:prSet presAssocID="{5DE589CE-CE0C-4E9F-9D9B-1E143E22826B}" presName="nodeFollowingNodes" presStyleLbl="node1" presStyleIdx="3" presStyleCnt="5">
        <dgm:presLayoutVars>
          <dgm:bulletEnabled val="1"/>
        </dgm:presLayoutVars>
      </dgm:prSet>
      <dgm:spPr/>
    </dgm:pt>
    <dgm:pt modelId="{5C71D9AE-E829-4A86-A85B-C08431FFE3A9}" type="pres">
      <dgm:prSet presAssocID="{30F2A2C2-9236-4EE1-B806-8FDDE10970DA}" presName="nodeFollowingNodes" presStyleLbl="node1" presStyleIdx="4" presStyleCnt="5">
        <dgm:presLayoutVars>
          <dgm:bulletEnabled val="1"/>
        </dgm:presLayoutVars>
      </dgm:prSet>
      <dgm:spPr/>
    </dgm:pt>
  </dgm:ptLst>
  <dgm:cxnLst>
    <dgm:cxn modelId="{06653C09-1471-4CB7-921D-90E0116512BF}" srcId="{5745E55E-68D3-4920-8AC2-E254775F92DE}" destId="{70CD3AC2-3D90-4F69-A8E3-A475993215CE}" srcOrd="0" destOrd="0" parTransId="{819DD84B-566E-48C1-BC1F-D2D974ABC86A}" sibTransId="{E3141785-46C7-4559-AD49-BF1DC9686161}"/>
    <dgm:cxn modelId="{001FB014-26C5-47FE-AB12-97766978690D}" type="presOf" srcId="{70CD3AC2-3D90-4F69-A8E3-A475993215CE}" destId="{EBD630FD-4336-40BE-979D-FF07305B2736}" srcOrd="0" destOrd="0" presId="urn:microsoft.com/office/officeart/2005/8/layout/cycle3"/>
    <dgm:cxn modelId="{C8A3FC14-776D-41BA-A96A-0A38CF0B1DA3}" type="presOf" srcId="{3A10C1D0-66FF-48B3-837B-0DD7D0829484}" destId="{8CF7C95B-769A-4880-9AD5-CBE210C9C5BA}" srcOrd="0" destOrd="0" presId="urn:microsoft.com/office/officeart/2005/8/layout/cycle3"/>
    <dgm:cxn modelId="{26791415-55A0-4AC8-9AE0-DCF191630F86}" type="presOf" srcId="{30F2A2C2-9236-4EE1-B806-8FDDE10970DA}" destId="{5C71D9AE-E829-4A86-A85B-C08431FFE3A9}" srcOrd="0" destOrd="0" presId="urn:microsoft.com/office/officeart/2005/8/layout/cycle3"/>
    <dgm:cxn modelId="{CC34A783-0840-42F6-9C9B-0D09BEF90000}" srcId="{5745E55E-68D3-4920-8AC2-E254775F92DE}" destId="{3A10C1D0-66FF-48B3-837B-0DD7D0829484}" srcOrd="2" destOrd="0" parTransId="{16FD258E-5FE7-4F90-AA34-C961754CD4AD}" sibTransId="{97C39048-E9EA-4FC2-BEF9-4A97453CCFB0}"/>
    <dgm:cxn modelId="{4B3306A5-FF5B-4405-BE99-30112D3ED218}" srcId="{5745E55E-68D3-4920-8AC2-E254775F92DE}" destId="{87333A8E-D0B5-4D31-B801-B6B2126EEDF2}" srcOrd="1" destOrd="0" parTransId="{EA7A89DD-9129-4675-8FFA-3C496EE10DDC}" sibTransId="{C1BAD3AF-E821-4ADA-A327-09E499139CD8}"/>
    <dgm:cxn modelId="{6105D9C1-CFC7-432E-A8EB-CE4B61150232}" type="presOf" srcId="{E3141785-46C7-4559-AD49-BF1DC9686161}" destId="{9EA810EE-9023-4758-9BA2-D16FE7CC8CC0}" srcOrd="0" destOrd="0" presId="urn:microsoft.com/office/officeart/2005/8/layout/cycle3"/>
    <dgm:cxn modelId="{2EAD2FC8-822A-4E7C-BDA4-70DFF1B60860}" type="presOf" srcId="{87333A8E-D0B5-4D31-B801-B6B2126EEDF2}" destId="{CA0B48D2-946C-4BFB-B163-FF32D5CBBF0E}" srcOrd="0" destOrd="0" presId="urn:microsoft.com/office/officeart/2005/8/layout/cycle3"/>
    <dgm:cxn modelId="{65AE30C9-6EC0-42A5-8DB5-6DCDA0923D5B}" type="presOf" srcId="{5745E55E-68D3-4920-8AC2-E254775F92DE}" destId="{2C58AB23-3F7A-44E6-B4F3-9EBE6A011B84}" srcOrd="0" destOrd="0" presId="urn:microsoft.com/office/officeart/2005/8/layout/cycle3"/>
    <dgm:cxn modelId="{70D734E0-415E-4250-9C58-75589C4A8FF9}" srcId="{5745E55E-68D3-4920-8AC2-E254775F92DE}" destId="{5DE589CE-CE0C-4E9F-9D9B-1E143E22826B}" srcOrd="3" destOrd="0" parTransId="{282EF7D0-0F17-4B0B-8EFC-B24CED013D93}" sibTransId="{6E10C83C-B850-44B5-B340-444A77765185}"/>
    <dgm:cxn modelId="{FC9642E4-9CDF-4809-86E7-7DA34821546E}" srcId="{5745E55E-68D3-4920-8AC2-E254775F92DE}" destId="{30F2A2C2-9236-4EE1-B806-8FDDE10970DA}" srcOrd="4" destOrd="0" parTransId="{1009FA50-9E16-4D0B-93B4-35DE291A57BD}" sibTransId="{18F205EC-5AB9-4FEA-8528-98E75F16DA12}"/>
    <dgm:cxn modelId="{10C4AEEA-C3A7-4657-9FFD-CDA2E27E7F66}" type="presOf" srcId="{5DE589CE-CE0C-4E9F-9D9B-1E143E22826B}" destId="{39140D7A-6DB8-4FAB-9F70-4FAC52C44D31}" srcOrd="0" destOrd="0" presId="urn:microsoft.com/office/officeart/2005/8/layout/cycle3"/>
    <dgm:cxn modelId="{8291C54E-423A-458B-9AD8-900C0A976894}" type="presParOf" srcId="{2C58AB23-3F7A-44E6-B4F3-9EBE6A011B84}" destId="{E0775C2F-8A69-4AE8-8C9E-06C02B1CA042}" srcOrd="0" destOrd="0" presId="urn:microsoft.com/office/officeart/2005/8/layout/cycle3"/>
    <dgm:cxn modelId="{83DDCEBC-4DE2-4EF6-B126-C0768B4D404A}" type="presParOf" srcId="{E0775C2F-8A69-4AE8-8C9E-06C02B1CA042}" destId="{EBD630FD-4336-40BE-979D-FF07305B2736}" srcOrd="0" destOrd="0" presId="urn:microsoft.com/office/officeart/2005/8/layout/cycle3"/>
    <dgm:cxn modelId="{13E1C69B-B95E-4C75-97FC-42F2AB0A084A}" type="presParOf" srcId="{E0775C2F-8A69-4AE8-8C9E-06C02B1CA042}" destId="{9EA810EE-9023-4758-9BA2-D16FE7CC8CC0}" srcOrd="1" destOrd="0" presId="urn:microsoft.com/office/officeart/2005/8/layout/cycle3"/>
    <dgm:cxn modelId="{FF1E6F26-4609-43ED-9D80-543CFE5C06CF}" type="presParOf" srcId="{E0775C2F-8A69-4AE8-8C9E-06C02B1CA042}" destId="{CA0B48D2-946C-4BFB-B163-FF32D5CBBF0E}" srcOrd="2" destOrd="0" presId="urn:microsoft.com/office/officeart/2005/8/layout/cycle3"/>
    <dgm:cxn modelId="{E086AE2B-5CBB-4DAC-BDB6-A03824FED3CC}" type="presParOf" srcId="{E0775C2F-8A69-4AE8-8C9E-06C02B1CA042}" destId="{8CF7C95B-769A-4880-9AD5-CBE210C9C5BA}" srcOrd="3" destOrd="0" presId="urn:microsoft.com/office/officeart/2005/8/layout/cycle3"/>
    <dgm:cxn modelId="{A42C7E1D-5749-4C57-8EDD-9025E870A4EB}" type="presParOf" srcId="{E0775C2F-8A69-4AE8-8C9E-06C02B1CA042}" destId="{39140D7A-6DB8-4FAB-9F70-4FAC52C44D31}" srcOrd="4" destOrd="0" presId="urn:microsoft.com/office/officeart/2005/8/layout/cycle3"/>
    <dgm:cxn modelId="{17532ECD-C25A-416B-A4E3-0081DB29A6EB}" type="presParOf" srcId="{E0775C2F-8A69-4AE8-8C9E-06C02B1CA042}" destId="{5C71D9AE-E829-4A86-A85B-C08431FFE3A9}" srcOrd="5"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A810EE-9023-4758-9BA2-D16FE7CC8CC0}">
      <dsp:nvSpPr>
        <dsp:cNvPr id="0" name=""/>
        <dsp:cNvSpPr/>
      </dsp:nvSpPr>
      <dsp:spPr>
        <a:xfrm>
          <a:off x="1374164" y="-32039"/>
          <a:ext cx="5379671" cy="5379671"/>
        </a:xfrm>
        <a:prstGeom prst="circularArrow">
          <a:avLst>
            <a:gd name="adj1" fmla="val 5544"/>
            <a:gd name="adj2" fmla="val 330680"/>
            <a:gd name="adj3" fmla="val 13767645"/>
            <a:gd name="adj4" fmla="val 17391005"/>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D630FD-4336-40BE-979D-FF07305B2736}">
      <dsp:nvSpPr>
        <dsp:cNvPr id="0" name=""/>
        <dsp:cNvSpPr/>
      </dsp:nvSpPr>
      <dsp:spPr>
        <a:xfrm>
          <a:off x="2799953" y="2274"/>
          <a:ext cx="2528093" cy="126404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Planning</a:t>
          </a:r>
        </a:p>
      </dsp:txBody>
      <dsp:txXfrm>
        <a:off x="2861659" y="63980"/>
        <a:ext cx="2404681" cy="1140634"/>
      </dsp:txXfrm>
    </dsp:sp>
    <dsp:sp modelId="{CA0B48D2-946C-4BFB-B163-FF32D5CBBF0E}">
      <dsp:nvSpPr>
        <dsp:cNvPr id="0" name=""/>
        <dsp:cNvSpPr/>
      </dsp:nvSpPr>
      <dsp:spPr>
        <a:xfrm>
          <a:off x="4981774" y="1587460"/>
          <a:ext cx="2528093" cy="126404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Designing</a:t>
          </a:r>
        </a:p>
      </dsp:txBody>
      <dsp:txXfrm>
        <a:off x="5043480" y="1649166"/>
        <a:ext cx="2404681" cy="1140634"/>
      </dsp:txXfrm>
    </dsp:sp>
    <dsp:sp modelId="{8CF7C95B-769A-4880-9AD5-CBE210C9C5BA}">
      <dsp:nvSpPr>
        <dsp:cNvPr id="0" name=""/>
        <dsp:cNvSpPr/>
      </dsp:nvSpPr>
      <dsp:spPr>
        <a:xfrm>
          <a:off x="4148393" y="4152345"/>
          <a:ext cx="2528093" cy="126404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Making</a:t>
          </a:r>
        </a:p>
      </dsp:txBody>
      <dsp:txXfrm>
        <a:off x="4210099" y="4214051"/>
        <a:ext cx="2404681" cy="1140634"/>
      </dsp:txXfrm>
    </dsp:sp>
    <dsp:sp modelId="{39140D7A-6DB8-4FAB-9F70-4FAC52C44D31}">
      <dsp:nvSpPr>
        <dsp:cNvPr id="0" name=""/>
        <dsp:cNvSpPr/>
      </dsp:nvSpPr>
      <dsp:spPr>
        <a:xfrm>
          <a:off x="1451513" y="4152345"/>
          <a:ext cx="2528093" cy="126404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Testing</a:t>
          </a:r>
        </a:p>
      </dsp:txBody>
      <dsp:txXfrm>
        <a:off x="1513219" y="4214051"/>
        <a:ext cx="2404681" cy="1140634"/>
      </dsp:txXfrm>
    </dsp:sp>
    <dsp:sp modelId="{5C71D9AE-E829-4A86-A85B-C08431FFE3A9}">
      <dsp:nvSpPr>
        <dsp:cNvPr id="0" name=""/>
        <dsp:cNvSpPr/>
      </dsp:nvSpPr>
      <dsp:spPr>
        <a:xfrm>
          <a:off x="618131" y="1587460"/>
          <a:ext cx="2528093" cy="126404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Deploying/ Refining</a:t>
          </a:r>
        </a:p>
      </dsp:txBody>
      <dsp:txXfrm>
        <a:off x="679837" y="1649166"/>
        <a:ext cx="2404681" cy="1140634"/>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6/22/2023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6/22/2023</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1</a:t>
            </a:fld>
            <a:endParaRPr lang="en-US" dirty="0"/>
          </a:p>
        </p:txBody>
      </p:sp>
    </p:spTree>
    <p:extLst>
      <p:ext uri="{BB962C8B-B14F-4D97-AF65-F5344CB8AC3E}">
        <p14:creationId xmlns:p14="http://schemas.microsoft.com/office/powerpoint/2010/main" val="155592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DDA35F-9E58-5D40-92C1-D8C7631003B0}" type="slidenum">
              <a:rPr lang="en-US" smtClean="0"/>
              <a:t>35</a:t>
            </a:fld>
            <a:endParaRPr lang="en-US" dirty="0"/>
          </a:p>
        </p:txBody>
      </p:sp>
    </p:spTree>
    <p:extLst>
      <p:ext uri="{BB962C8B-B14F-4D97-AF65-F5344CB8AC3E}">
        <p14:creationId xmlns:p14="http://schemas.microsoft.com/office/powerpoint/2010/main" val="35862378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rse Outlin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pic>
        <p:nvPicPr>
          <p:cNvPr id="13" name="Picture 12" descr="course outline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0888"/>
            <a:ext cx="12192000" cy="896112"/>
          </a:xfrm>
          <a:prstGeom prst="rect">
            <a:avLst/>
          </a:prstGeom>
        </p:spPr>
      </p:pic>
      <p:sp>
        <p:nvSpPr>
          <p:cNvPr id="11" name="Content Placeholder 2"/>
          <p:cNvSpPr>
            <a:spLocks noGrp="1"/>
          </p:cNvSpPr>
          <p:nvPr>
            <p:ph idx="1" hasCustomPrompt="1"/>
          </p:nvPr>
        </p:nvSpPr>
        <p:spPr>
          <a:xfrm>
            <a:off x="455900" y="1302040"/>
            <a:ext cx="11280200" cy="4131352"/>
          </a:xfrm>
          <a:prstGeom prst="rect">
            <a:avLst/>
          </a:prstGeom>
        </p:spPr>
        <p:txBody>
          <a:bodyPr numCol="2" spcCol="137160"/>
          <a:lstStyle>
            <a:lvl1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rabicPeriod"/>
              <a:tabLst/>
              <a:defRPr lang="en-US" sz="1800" b="0" kern="1200" dirty="0" smtClean="0">
                <a:solidFill>
                  <a:schemeClr val="tx1"/>
                </a:solidFill>
                <a:latin typeface="+mn-lt"/>
                <a:ea typeface="+mn-ea"/>
                <a:cs typeface="+mn-cs"/>
                <a:sym typeface="Wingdings" panose="05000000000000000000" pitchFamily="2" charset="2"/>
              </a:defRPr>
            </a:lvl1pPr>
            <a:lvl2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rabicPeriod"/>
              <a:tabLst/>
              <a:defRPr lang="en-US" dirty="0"/>
            </a:lvl2pPr>
            <a:lvl3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rabicPeriod"/>
              <a:tabLst/>
              <a:defRPr lang="en-US" dirty="0"/>
            </a:lvl3pPr>
            <a:lvl4pPr marL="342900" indent="-342900">
              <a:buClr>
                <a:srgbClr val="009DDC"/>
              </a:buClr>
              <a:buFont typeface="+mj-lt"/>
              <a:buAutoNum type="arabicPeriod"/>
              <a:defRPr lang="en-US" dirty="0"/>
            </a:lvl4pPr>
            <a:lvl5pPr marL="342900" indent="-342900">
              <a:buFont typeface="+mj-lt"/>
              <a:buAutoNum type="arabicPeriod"/>
              <a:defRPr lang="en-US" dirty="0"/>
            </a:lvl5pPr>
          </a:lstStyle>
          <a:p>
            <a:pPr marL="173038" lvl="0" indent="-173038"/>
            <a:r>
              <a:rPr lang="en-US" dirty="0"/>
              <a:t>Click to add text. If you have &lt;12 lessons, select HomeAdd or Remove </a:t>
            </a:r>
            <a:r>
              <a:rPr lang="en-US" dirty="0" err="1"/>
              <a:t>ColumnsOne</a:t>
            </a:r>
            <a:r>
              <a:rPr lang="en-US" dirty="0"/>
              <a:t> Column to prevent wrapping issues with long titles.</a:t>
            </a:r>
          </a:p>
          <a:p>
            <a:pPr marL="173038" lvl="1" indent="-173038"/>
            <a:r>
              <a:rPr lang="en-US" dirty="0"/>
              <a:t>Second level</a:t>
            </a:r>
          </a:p>
          <a:p>
            <a:pPr marL="173038" lvl="2" indent="-173038"/>
            <a:r>
              <a:rPr lang="en-US" dirty="0"/>
              <a:t>Third level</a:t>
            </a:r>
          </a:p>
          <a:p>
            <a:pPr marL="173038" lvl="3" indent="-173038"/>
            <a:r>
              <a:rPr lang="en-US" dirty="0"/>
              <a:t>Fourth level</a:t>
            </a:r>
          </a:p>
          <a:p>
            <a:pPr marL="173038" lvl="4" indent="-173038"/>
            <a:r>
              <a:rPr lang="en-US" dirty="0"/>
              <a:t>Fifth level</a:t>
            </a:r>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“Course Outline: [Course Title]”</a:t>
            </a:r>
          </a:p>
        </p:txBody>
      </p:sp>
    </p:spTree>
    <p:extLst>
      <p:ext uri="{BB962C8B-B14F-4D97-AF65-F5344CB8AC3E}">
        <p14:creationId xmlns:p14="http://schemas.microsoft.com/office/powerpoint/2010/main" val="1274907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9" name="Picture 8" descr="choice blocks-02.png">
            <a:extLst>
              <a:ext uri="{FF2B5EF4-FFF2-40B4-BE49-F238E27FC236}">
                <a16:creationId xmlns:a16="http://schemas.microsoft.com/office/drawing/2014/main" id="{C5845DEC-FBB0-0640-9CCE-DD53C8BFE7F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9657228" y="4648200"/>
            <a:ext cx="2534771" cy="2209800"/>
          </a:xfrm>
          <a:prstGeom prst="rect">
            <a:avLst/>
          </a:prstGeom>
        </p:spPr>
      </p:pic>
      <p:pic>
        <p:nvPicPr>
          <p:cNvPr id="12" name="Picture 11" descr="Text&#10;&#10;Description automatically generated with low confidence">
            <a:extLst>
              <a:ext uri="{FF2B5EF4-FFF2-40B4-BE49-F238E27FC236}">
                <a16:creationId xmlns:a16="http://schemas.microsoft.com/office/drawing/2014/main" id="{FDC120C7-C7AD-5B48-B43E-CEA49F2A537E}"/>
              </a:ext>
            </a:extLst>
          </p:cNvPr>
          <p:cNvPicPr>
            <a:picLocks noChangeAspect="1"/>
          </p:cNvPicPr>
          <p:nvPr userDrawn="1"/>
        </p:nvPicPr>
        <p:blipFill>
          <a:blip r:embed="rId3"/>
          <a:stretch>
            <a:fillRect/>
          </a:stretch>
        </p:blipFill>
        <p:spPr>
          <a:xfrm>
            <a:off x="838200" y="990600"/>
            <a:ext cx="950641" cy="838200"/>
          </a:xfrm>
          <a:prstGeom prst="rect">
            <a:avLst/>
          </a:prstGeom>
        </p:spPr>
      </p:pic>
      <p:sp>
        <p:nvSpPr>
          <p:cNvPr id="14" name="Text Placeholder 2">
            <a:extLst>
              <a:ext uri="{FF2B5EF4-FFF2-40B4-BE49-F238E27FC236}">
                <a16:creationId xmlns:a16="http://schemas.microsoft.com/office/drawing/2014/main" id="{65C6CE23-B42B-4F84-BA8A-1139E7B288DA}"/>
              </a:ext>
            </a:extLst>
          </p:cNvPr>
          <p:cNvSpPr>
            <a:spLocks noGrp="1"/>
          </p:cNvSpPr>
          <p:nvPr>
            <p:ph type="body" sz="quarter" idx="14"/>
          </p:nvPr>
        </p:nvSpPr>
        <p:spPr>
          <a:xfrm>
            <a:off x="521368" y="2209800"/>
            <a:ext cx="11474116" cy="4110789"/>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75626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lossary Term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E353B-495C-4B36-B7B9-BDB47B8D29B0}"/>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6AFE95E1-3B2D-4F7F-8B4B-E56698179A37}"/>
              </a:ext>
            </a:extLst>
          </p:cNvPr>
          <p:cNvSpPr>
            <a:spLocks noGrp="1"/>
          </p:cNvSpPr>
          <p:nvPr>
            <p:ph type="sldNum" sz="quarter" idx="10"/>
          </p:nvPr>
        </p:nvSpPr>
        <p:spPr/>
        <p:txBody>
          <a:bodyPr/>
          <a:lstStyle/>
          <a:p>
            <a:fld id="{A8160BDD-7155-D744-B749-9730458604AD}" type="slidenum">
              <a:rPr lang="en-US" smtClean="0"/>
              <a:pPr/>
              <a:t>‹#›</a:t>
            </a:fld>
            <a:endParaRPr lang="en-US" dirty="0"/>
          </a:p>
        </p:txBody>
      </p:sp>
      <p:sp>
        <p:nvSpPr>
          <p:cNvPr id="5" name="Text Placeholder 12">
            <a:extLst>
              <a:ext uri="{FF2B5EF4-FFF2-40B4-BE49-F238E27FC236}">
                <a16:creationId xmlns:a16="http://schemas.microsoft.com/office/drawing/2014/main" id="{D5A58856-F166-4DAD-97B3-888D3997E4D0}"/>
              </a:ext>
            </a:extLst>
          </p:cNvPr>
          <p:cNvSpPr>
            <a:spLocks noGrp="1"/>
          </p:cNvSpPr>
          <p:nvPr>
            <p:ph type="body" sz="quarter" idx="13" hasCustomPrompt="1"/>
          </p:nvPr>
        </p:nvSpPr>
        <p:spPr>
          <a:xfrm>
            <a:off x="914400" y="3429000"/>
            <a:ext cx="10363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6" name="Picture 5" descr="Text&#10;&#10;Description automatically generated with low confidence">
            <a:extLst>
              <a:ext uri="{FF2B5EF4-FFF2-40B4-BE49-F238E27FC236}">
                <a16:creationId xmlns:a16="http://schemas.microsoft.com/office/drawing/2014/main" id="{DA1BAF57-126D-0845-A733-BBE5F1C5644A}"/>
              </a:ext>
            </a:extLst>
          </p:cNvPr>
          <p:cNvPicPr>
            <a:picLocks noChangeAspect="1"/>
          </p:cNvPicPr>
          <p:nvPr userDrawn="1"/>
        </p:nvPicPr>
        <p:blipFill>
          <a:blip r:embed="rId2"/>
          <a:stretch>
            <a:fillRect/>
          </a:stretch>
        </p:blipFill>
        <p:spPr>
          <a:xfrm>
            <a:off x="5334000" y="1780459"/>
            <a:ext cx="1524000" cy="1343742"/>
          </a:xfrm>
          <a:prstGeom prst="rect">
            <a:avLst/>
          </a:prstGeom>
        </p:spPr>
      </p:pic>
    </p:spTree>
    <p:extLst>
      <p:ext uri="{BB962C8B-B14F-4D97-AF65-F5344CB8AC3E}">
        <p14:creationId xmlns:p14="http://schemas.microsoft.com/office/powerpoint/2010/main" val="1405997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10" name="Picture 9">
            <a:extLst>
              <a:ext uri="{FF2B5EF4-FFF2-40B4-BE49-F238E27FC236}">
                <a16:creationId xmlns:a16="http://schemas.microsoft.com/office/drawing/2014/main" id="{9563D8FB-F616-A141-BA60-05CD722139BA}"/>
              </a:ext>
            </a:extLst>
          </p:cNvPr>
          <p:cNvPicPr>
            <a:picLocks noChangeAspect="1"/>
          </p:cNvPicPr>
          <p:nvPr userDrawn="1"/>
        </p:nvPicPr>
        <p:blipFill>
          <a:blip r:embed="rId2"/>
          <a:srcRect/>
          <a:stretch/>
        </p:blipFill>
        <p:spPr>
          <a:xfrm>
            <a:off x="10210800" y="5034665"/>
            <a:ext cx="1646638" cy="1528552"/>
          </a:xfrm>
          <a:prstGeom prst="rect">
            <a:avLst/>
          </a:prstGeom>
        </p:spPr>
      </p:pic>
      <p:sp>
        <p:nvSpPr>
          <p:cNvPr id="7" name="Text Placeholder 2">
            <a:extLst>
              <a:ext uri="{FF2B5EF4-FFF2-40B4-BE49-F238E27FC236}">
                <a16:creationId xmlns:a16="http://schemas.microsoft.com/office/drawing/2014/main" id="{B85E1C47-D85D-4CE3-89CB-07B55B63FC32}"/>
              </a:ext>
            </a:extLst>
          </p:cNvPr>
          <p:cNvSpPr>
            <a:spLocks noGrp="1"/>
          </p:cNvSpPr>
          <p:nvPr>
            <p:ph type="body" sz="quarter" idx="13"/>
          </p:nvPr>
        </p:nvSpPr>
        <p:spPr>
          <a:xfrm>
            <a:off x="455900" y="1411322"/>
            <a:ext cx="11401538" cy="4869161"/>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89451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a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762000" y="4512823"/>
            <a:ext cx="10668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12" name="Picture 11" descr="bottom graphic.png">
            <a:extLst>
              <a:ext uri="{FF2B5EF4-FFF2-40B4-BE49-F238E27FC236}">
                <a16:creationId xmlns:a16="http://schemas.microsoft.com/office/drawing/2014/main" id="{C4E4A9A1-6CA7-4F15-AE41-4322B29471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pic>
        <p:nvPicPr>
          <p:cNvPr id="4" name="Picture 3">
            <a:extLst>
              <a:ext uri="{FF2B5EF4-FFF2-40B4-BE49-F238E27FC236}">
                <a16:creationId xmlns:a16="http://schemas.microsoft.com/office/drawing/2014/main" id="{DDCDD523-54D1-CD4E-AACE-95136B63F7F6}"/>
              </a:ext>
            </a:extLst>
          </p:cNvPr>
          <p:cNvPicPr>
            <a:picLocks noChangeAspect="1"/>
          </p:cNvPicPr>
          <p:nvPr userDrawn="1"/>
        </p:nvPicPr>
        <p:blipFill>
          <a:blip r:embed="rId3"/>
          <a:srcRect/>
          <a:stretch/>
        </p:blipFill>
        <p:spPr>
          <a:xfrm>
            <a:off x="4724400" y="1817870"/>
            <a:ext cx="2743199" cy="2546476"/>
          </a:xfrm>
          <a:prstGeom prst="rect">
            <a:avLst/>
          </a:prstGeom>
        </p:spPr>
      </p:pic>
    </p:spTree>
    <p:extLst>
      <p:ext uri="{BB962C8B-B14F-4D97-AF65-F5344CB8AC3E}">
        <p14:creationId xmlns:p14="http://schemas.microsoft.com/office/powerpoint/2010/main" val="3890014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11" name="Picture 10">
            <a:extLst>
              <a:ext uri="{FF2B5EF4-FFF2-40B4-BE49-F238E27FC236}">
                <a16:creationId xmlns:a16="http://schemas.microsoft.com/office/drawing/2014/main" id="{D1A4FA53-9C9D-FD41-B6C8-250E899E3689}"/>
              </a:ext>
            </a:extLst>
          </p:cNvPr>
          <p:cNvPicPr>
            <a:picLocks noChangeAspect="1"/>
          </p:cNvPicPr>
          <p:nvPr userDrawn="1"/>
        </p:nvPicPr>
        <p:blipFill>
          <a:blip r:embed="rId2"/>
          <a:srcRect/>
          <a:stretch/>
        </p:blipFill>
        <p:spPr>
          <a:xfrm>
            <a:off x="10287000" y="5029200"/>
            <a:ext cx="1523999" cy="1478843"/>
          </a:xfrm>
          <a:prstGeom prst="rect">
            <a:avLst/>
          </a:prstGeom>
        </p:spPr>
      </p:pic>
      <p:sp>
        <p:nvSpPr>
          <p:cNvPr id="9" name="Text Placeholder 2">
            <a:extLst>
              <a:ext uri="{FF2B5EF4-FFF2-40B4-BE49-F238E27FC236}">
                <a16:creationId xmlns:a16="http://schemas.microsoft.com/office/drawing/2014/main" id="{6644051F-6872-45A8-A2EA-CC8EFCDF6973}"/>
              </a:ext>
            </a:extLst>
          </p:cNvPr>
          <p:cNvSpPr>
            <a:spLocks noGrp="1"/>
          </p:cNvSpPr>
          <p:nvPr>
            <p:ph type="body" sz="quarter" idx="13"/>
          </p:nvPr>
        </p:nvSpPr>
        <p:spPr>
          <a:xfrm>
            <a:off x="455899" y="1435176"/>
            <a:ext cx="11355099" cy="4885413"/>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657844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762000" y="4512823"/>
            <a:ext cx="10668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8" name="Picture 7" descr="bottom graphic.png">
            <a:extLst>
              <a:ext uri="{FF2B5EF4-FFF2-40B4-BE49-F238E27FC236}">
                <a16:creationId xmlns:a16="http://schemas.microsoft.com/office/drawing/2014/main" id="{7FA1B561-FD09-4177-BEFF-5AE0DBC8A7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pic>
        <p:nvPicPr>
          <p:cNvPr id="4" name="Picture 3">
            <a:extLst>
              <a:ext uri="{FF2B5EF4-FFF2-40B4-BE49-F238E27FC236}">
                <a16:creationId xmlns:a16="http://schemas.microsoft.com/office/drawing/2014/main" id="{3CF6A015-2A93-3241-99D6-E32A4EDC3364}"/>
              </a:ext>
            </a:extLst>
          </p:cNvPr>
          <p:cNvPicPr>
            <a:picLocks noChangeAspect="1"/>
          </p:cNvPicPr>
          <p:nvPr userDrawn="1"/>
        </p:nvPicPr>
        <p:blipFill>
          <a:blip r:embed="rId3"/>
          <a:srcRect/>
          <a:stretch/>
        </p:blipFill>
        <p:spPr>
          <a:xfrm>
            <a:off x="4781463" y="1828800"/>
            <a:ext cx="2629074" cy="2551175"/>
          </a:xfrm>
          <a:prstGeom prst="rect">
            <a:avLst/>
          </a:prstGeom>
        </p:spPr>
      </p:pic>
    </p:spTree>
    <p:extLst>
      <p:ext uri="{BB962C8B-B14F-4D97-AF65-F5344CB8AC3E}">
        <p14:creationId xmlns:p14="http://schemas.microsoft.com/office/powerpoint/2010/main" val="2342211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flective Questions">
    <p:spTree>
      <p:nvGrpSpPr>
        <p:cNvPr id="1" name=""/>
        <p:cNvGrpSpPr/>
        <p:nvPr/>
      </p:nvGrpSpPr>
      <p:grpSpPr>
        <a:xfrm>
          <a:off x="0" y="0"/>
          <a:ext cx="0" cy="0"/>
          <a:chOff x="0" y="0"/>
          <a:chExt cx="0" cy="0"/>
        </a:xfrm>
      </p:grpSpPr>
      <p:pic>
        <p:nvPicPr>
          <p:cNvPr id="4" name="Picture 3" descr="bubbles.png"/>
          <p:cNvPicPr>
            <a:picLocks noChangeAspect="1"/>
          </p:cNvPicPr>
          <p:nvPr/>
        </p:nvPicPr>
        <p:blipFill rotWithShape="1">
          <a:blip r:embed="rId2">
            <a:extLst>
              <a:ext uri="{28A0092B-C50C-407E-A947-70E740481C1C}">
                <a14:useLocalDpi xmlns:a14="http://schemas.microsoft.com/office/drawing/2010/main" val="0"/>
              </a:ext>
            </a:extLst>
          </a:blip>
          <a:srcRect l="52379" t="67295"/>
          <a:stretch/>
        </p:blipFill>
        <p:spPr>
          <a:xfrm>
            <a:off x="8763000" y="4980200"/>
            <a:ext cx="3443722" cy="1910931"/>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455900" y="1302042"/>
            <a:ext cx="11280200" cy="4525963"/>
          </a:xfrm>
        </p:spPr>
        <p:txBody>
          <a:bodyPr/>
          <a:lstStyle>
            <a:lvl1pPr>
              <a:spcAft>
                <a:spcPts val="2400"/>
              </a:spcAft>
              <a:buFont typeface="+mj-lt"/>
              <a:buAutoNum type="arabicPeriod"/>
              <a:defRPr sz="2000"/>
            </a:lvl1pPr>
            <a:lvl2pPr marL="800100" indent="-342900">
              <a:buFont typeface="+mj-lt"/>
              <a:buAutoNum type="arabicPeriod"/>
              <a:defRPr/>
            </a:lvl2pPr>
            <a:lvl3pPr marL="1257300" indent="-3429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455901" y="291743"/>
            <a:ext cx="10511691"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Reflective Questions</a:t>
            </a:r>
          </a:p>
        </p:txBody>
      </p:sp>
    </p:spTree>
    <p:extLst>
      <p:ext uri="{BB962C8B-B14F-4D97-AF65-F5344CB8AC3E}">
        <p14:creationId xmlns:p14="http://schemas.microsoft.com/office/powerpoint/2010/main" val="3341243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_No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8160BDD-7155-D744-B749-9730458604AD}" type="slidenum">
              <a:rPr lang="en-US" smtClean="0"/>
              <a:t>‹#›</a:t>
            </a:fld>
            <a:endParaRPr lang="en-US" dirty="0"/>
          </a:p>
        </p:txBody>
      </p:sp>
      <p:sp>
        <p:nvSpPr>
          <p:cNvPr id="2" name="Rectangle 1">
            <a:extLst>
              <a:ext uri="{FF2B5EF4-FFF2-40B4-BE49-F238E27FC236}">
                <a16:creationId xmlns:a16="http://schemas.microsoft.com/office/drawing/2014/main" id="{C8193AA2-F1FD-415B-809F-52E7D4576B38}"/>
              </a:ext>
            </a:extLst>
          </p:cNvPr>
          <p:cNvSpPr/>
          <p:nvPr userDrawn="1"/>
        </p:nvSpPr>
        <p:spPr>
          <a:xfrm>
            <a:off x="0" y="1"/>
            <a:ext cx="12192000" cy="979749"/>
          </a:xfrm>
          <a:prstGeom prst="rect">
            <a:avLst/>
          </a:prstGeom>
          <a:solidFill>
            <a:schemeClr val="bg2"/>
          </a:solidFill>
          <a:ln w="28575" cap="flat" cmpd="sng" algn="ctr">
            <a:solidFill>
              <a:schemeClr val="bg1"/>
            </a:solidFill>
            <a:prstDash val="solid"/>
          </a:ln>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31384942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 Fill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5" name="Text Placeholder 2">
            <a:extLst>
              <a:ext uri="{FF2B5EF4-FFF2-40B4-BE49-F238E27FC236}">
                <a16:creationId xmlns:a16="http://schemas.microsoft.com/office/drawing/2014/main" id="{2A884C12-DE19-4E1B-B00C-2700FCC75315}"/>
              </a:ext>
            </a:extLst>
          </p:cNvPr>
          <p:cNvSpPr>
            <a:spLocks noGrp="1"/>
          </p:cNvSpPr>
          <p:nvPr>
            <p:ph type="body" sz="quarter" idx="13"/>
          </p:nvPr>
        </p:nvSpPr>
        <p:spPr>
          <a:xfrm>
            <a:off x="455900" y="1302041"/>
            <a:ext cx="11483012" cy="4920960"/>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83549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
        <p:nvSpPr>
          <p:cNvPr id="4" name="Content Placeholder 3">
            <a:extLst>
              <a:ext uri="{FF2B5EF4-FFF2-40B4-BE49-F238E27FC236}">
                <a16:creationId xmlns:a16="http://schemas.microsoft.com/office/drawing/2014/main" id="{17312B24-7767-4666-8A1C-1BE0873C521A}"/>
              </a:ext>
            </a:extLst>
          </p:cNvPr>
          <p:cNvSpPr>
            <a:spLocks noGrp="1"/>
          </p:cNvSpPr>
          <p:nvPr>
            <p:ph sz="quarter" idx="16"/>
          </p:nvPr>
        </p:nvSpPr>
        <p:spPr>
          <a:xfrm>
            <a:off x="481950" y="1600203"/>
            <a:ext cx="5384800" cy="4525963"/>
          </a:xfrm>
        </p:spPr>
        <p:txBody>
          <a:bodyPr/>
          <a:lstStyle>
            <a:lvl4pPr marL="1089025" indent="-174625">
              <a:buFont typeface="Arial" panose="020B0604020202020204" pitchFamily="34" charset="0"/>
              <a:buChar char="•"/>
              <a:defRPr/>
            </a:lvl4pPr>
            <a:lvl5pPr marL="1316038" indent="-173038">
              <a:buFont typeface="Arial" panose="020B0604020202020204" pitchFamily="34" charset="0"/>
              <a:buChar char="•"/>
              <a:defRPr/>
            </a:lvl5pPr>
            <a:lvl6pPr marL="1544638" indent="-173038">
              <a:defRPr/>
            </a:lvl6pPr>
            <a:lvl7pPr marL="1773238" indent="-173038">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a:extLst>
              <a:ext uri="{FF2B5EF4-FFF2-40B4-BE49-F238E27FC236}">
                <a16:creationId xmlns:a16="http://schemas.microsoft.com/office/drawing/2014/main" id="{DF335A91-456A-4718-9B74-6BD89D5DED9D}"/>
              </a:ext>
            </a:extLst>
          </p:cNvPr>
          <p:cNvSpPr>
            <a:spLocks noGrp="1"/>
          </p:cNvSpPr>
          <p:nvPr>
            <p:ph sz="quarter" idx="17"/>
          </p:nvPr>
        </p:nvSpPr>
        <p:spPr>
          <a:xfrm>
            <a:off x="6197600" y="1600203"/>
            <a:ext cx="5384800" cy="4525963"/>
          </a:xfrm>
        </p:spPr>
        <p:txBody>
          <a:bodyPr/>
          <a:lstStyle>
            <a:lvl4pPr marL="1089025" indent="-174625">
              <a:buFont typeface="Arial" panose="020B0604020202020204" pitchFamily="34" charset="0"/>
              <a:buChar char="•"/>
              <a:defRPr/>
            </a:lvl4pPr>
            <a:lvl5pPr marL="1316038" indent="-173038">
              <a:buFont typeface="Arial" panose="020B0604020202020204" pitchFamily="34" charset="0"/>
              <a:buChar char="•"/>
              <a:defRPr/>
            </a:lvl5pPr>
            <a:lvl6pPr marL="1544638" indent="-173038">
              <a:defRPr/>
            </a:lvl6pPr>
            <a:lvl7pPr marL="1773238" indent="-173038">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69487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Outlin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pic>
        <p:nvPicPr>
          <p:cNvPr id="13" name="Picture 12" descr="course outline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0888"/>
            <a:ext cx="12192000" cy="896112"/>
          </a:xfrm>
          <a:prstGeom prst="rect">
            <a:avLst/>
          </a:prstGeom>
        </p:spPr>
      </p:pic>
      <p:sp>
        <p:nvSpPr>
          <p:cNvPr id="11" name="Content Placeholder 2"/>
          <p:cNvSpPr>
            <a:spLocks noGrp="1"/>
          </p:cNvSpPr>
          <p:nvPr>
            <p:ph idx="1"/>
          </p:nvPr>
        </p:nvSpPr>
        <p:spPr>
          <a:xfrm>
            <a:off x="455900" y="1302040"/>
            <a:ext cx="11280200" cy="4131352"/>
          </a:xfrm>
          <a:prstGeom prst="rect">
            <a:avLst/>
          </a:prstGeom>
        </p:spPr>
        <p:txBody>
          <a:bodyPr numCol="1"/>
          <a:lstStyle>
            <a:lvl1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lphaUcPeriod"/>
              <a:tabLst/>
              <a:defRPr lang="en-US" sz="1800" kern="1200" dirty="0" smtClean="0">
                <a:solidFill>
                  <a:schemeClr val="tx1"/>
                </a:solidFill>
                <a:latin typeface="+mn-lt"/>
                <a:ea typeface="+mn-ea"/>
                <a:cs typeface="+mn-cs"/>
              </a:defRPr>
            </a:lvl1pPr>
            <a:lvl2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lphaUcPeriod"/>
              <a:tabLst/>
              <a:defRPr lang="en-US" dirty="0"/>
            </a:lvl2pPr>
            <a:lvl3pPr marL="342900" marR="0" indent="-342900" algn="l" defTabSz="457200" rtl="0" eaLnBrk="1" fontAlgn="auto" latinLnBrk="0" hangingPunct="1">
              <a:lnSpc>
                <a:spcPct val="100000"/>
              </a:lnSpc>
              <a:spcBef>
                <a:spcPct val="20000"/>
              </a:spcBef>
              <a:spcAft>
                <a:spcPts val="0"/>
              </a:spcAft>
              <a:buClr>
                <a:srgbClr val="009DDC"/>
              </a:buClr>
              <a:buSzTx/>
              <a:buFont typeface="+mj-lt"/>
              <a:buAutoNum type="alphaUcPeriod"/>
              <a:tabLst/>
              <a:defRPr lang="en-US" dirty="0"/>
            </a:lvl3pPr>
            <a:lvl4pPr marL="342900" indent="-342900">
              <a:buClr>
                <a:srgbClr val="009DDC"/>
              </a:buClr>
              <a:buFont typeface="+mj-lt"/>
              <a:buAutoNum type="alphaUcPeriod"/>
              <a:defRPr lang="en-US" dirty="0"/>
            </a:lvl4pPr>
            <a:lvl5pPr marL="342900" indent="-342900">
              <a:buFont typeface="+mj-lt"/>
              <a:buAutoNum type="alphaUcPeriod"/>
              <a:defRPr lang="en-US" dirty="0"/>
            </a:lvl5pPr>
          </a:lstStyle>
          <a:p>
            <a:pPr marL="173038" lvl="0" indent="-173038"/>
            <a:r>
              <a:rPr lang="en-US"/>
              <a:t>Click to edit Master text styles</a:t>
            </a:r>
          </a:p>
          <a:p>
            <a:pPr marL="173038" lvl="1" indent="-173038"/>
            <a:r>
              <a:rPr lang="en-US"/>
              <a:t>Second level</a:t>
            </a:r>
          </a:p>
          <a:p>
            <a:pPr marL="173038" lvl="2" indent="-173038"/>
            <a:r>
              <a:rPr lang="en-US"/>
              <a:t>Third level</a:t>
            </a:r>
          </a:p>
          <a:p>
            <a:pPr marL="173038" lvl="3" indent="-173038"/>
            <a:r>
              <a:rPr lang="en-US"/>
              <a:t>Fourth level</a:t>
            </a:r>
          </a:p>
          <a:p>
            <a:pPr marL="173038" lvl="4" indent="-173038"/>
            <a:r>
              <a:rPr lang="en-US"/>
              <a:t>Fifth level</a:t>
            </a:r>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lvl1pPr>
              <a:defRPr/>
            </a:lvl1pPr>
          </a:lstStyle>
          <a:p>
            <a:r>
              <a:rPr lang="en-US" dirty="0"/>
              <a:t>Click to add Lesson title</a:t>
            </a:r>
          </a:p>
        </p:txBody>
      </p:sp>
    </p:spTree>
    <p:extLst>
      <p:ext uri="{BB962C8B-B14F-4D97-AF65-F5344CB8AC3E}">
        <p14:creationId xmlns:p14="http://schemas.microsoft.com/office/powerpoint/2010/main" val="4060062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Text Placeholder 2"/>
          <p:cNvSpPr>
            <a:spLocks noGrp="1"/>
          </p:cNvSpPr>
          <p:nvPr>
            <p:ph type="body" idx="1"/>
          </p:nvPr>
        </p:nvSpPr>
        <p:spPr>
          <a:xfrm>
            <a:off x="609600" y="1535113"/>
            <a:ext cx="5386917" cy="639762"/>
          </a:xfrm>
        </p:spPr>
        <p:txBody>
          <a:bodyPr anchor="b">
            <a:noAutofit/>
          </a:bodyPr>
          <a:lstStyle>
            <a:lvl1pPr marL="0" indent="0" algn="l">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6193369" y="1535113"/>
            <a:ext cx="5389033"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9" name="Slide Number Placeholder 8"/>
          <p:cNvSpPr>
            <a:spLocks noGrp="1"/>
          </p:cNvSpPr>
          <p:nvPr>
            <p:ph type="sldNum" sz="quarter" idx="12"/>
          </p:nvPr>
        </p:nvSpPr>
        <p:spPr/>
        <p:txBody>
          <a:bodyPr/>
          <a:lstStyle/>
          <a:p>
            <a:fld id="{A8160BDD-7155-D744-B749-9730458604AD}" type="slidenum">
              <a:rPr lang="en-US" smtClean="0"/>
              <a:t>‹#›</a:t>
            </a:fld>
            <a:endParaRPr lang="en-US" dirty="0"/>
          </a:p>
        </p:txBody>
      </p:sp>
      <p:sp>
        <p:nvSpPr>
          <p:cNvPr id="8" name="Content Placeholder 3">
            <a:extLst>
              <a:ext uri="{FF2B5EF4-FFF2-40B4-BE49-F238E27FC236}">
                <a16:creationId xmlns:a16="http://schemas.microsoft.com/office/drawing/2014/main" id="{388D77D1-C4DF-45F5-BDD2-7CD0000C98F2}"/>
              </a:ext>
            </a:extLst>
          </p:cNvPr>
          <p:cNvSpPr>
            <a:spLocks noGrp="1"/>
          </p:cNvSpPr>
          <p:nvPr>
            <p:ph sz="quarter" idx="16"/>
          </p:nvPr>
        </p:nvSpPr>
        <p:spPr>
          <a:xfrm>
            <a:off x="611717" y="2231767"/>
            <a:ext cx="5384800" cy="4108875"/>
          </a:xfrm>
        </p:spPr>
        <p:txBody>
          <a:bodyPr/>
          <a:lstStyle>
            <a:lvl4pPr marL="1089025" indent="-174625">
              <a:buFont typeface="Arial" panose="020B0604020202020204" pitchFamily="34" charset="0"/>
              <a:buChar char="•"/>
              <a:defRPr/>
            </a:lvl4pPr>
            <a:lvl5pPr marL="1316038" indent="-173038">
              <a:buFont typeface="Arial" panose="020B0604020202020204" pitchFamily="34" charset="0"/>
              <a:buChar char="•"/>
              <a:defRPr/>
            </a:lvl5pPr>
            <a:lvl6pPr marL="1544638" indent="-173038">
              <a:defRPr/>
            </a:lvl6pPr>
            <a:lvl7pPr marL="1773238" indent="-173038">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a:extLst>
              <a:ext uri="{FF2B5EF4-FFF2-40B4-BE49-F238E27FC236}">
                <a16:creationId xmlns:a16="http://schemas.microsoft.com/office/drawing/2014/main" id="{5334595B-648D-4F1B-955B-00D2A941201A}"/>
              </a:ext>
            </a:extLst>
          </p:cNvPr>
          <p:cNvSpPr>
            <a:spLocks noGrp="1"/>
          </p:cNvSpPr>
          <p:nvPr>
            <p:ph sz="quarter" idx="17"/>
          </p:nvPr>
        </p:nvSpPr>
        <p:spPr>
          <a:xfrm>
            <a:off x="6202483" y="2231767"/>
            <a:ext cx="5384800" cy="4108875"/>
          </a:xfrm>
        </p:spPr>
        <p:txBody>
          <a:bodyPr/>
          <a:lstStyle>
            <a:lvl4pPr marL="1089025" indent="-174625">
              <a:buFont typeface="Arial" panose="020B0604020202020204" pitchFamily="34" charset="0"/>
              <a:buChar char="•"/>
              <a:defRPr/>
            </a:lvl4pPr>
            <a:lvl5pPr marL="1316038" indent="-173038">
              <a:buFont typeface="Arial" panose="020B0604020202020204" pitchFamily="34" charset="0"/>
              <a:buChar char="•"/>
              <a:defRPr/>
            </a:lvl5pPr>
            <a:lvl6pPr marL="1544638" indent="-173038">
              <a:defRPr/>
            </a:lvl6pPr>
            <a:lvl7pPr marL="1773238" indent="-173038">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41637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3297" y="107462"/>
            <a:ext cx="10824303" cy="820616"/>
          </a:xfrm>
        </p:spPr>
        <p:txBody>
          <a:bodyPr anchor="ctr" anchorCtr="0">
            <a:noAutofit/>
          </a:bodyPr>
          <a:lstStyle>
            <a:lvl1pPr algn="l">
              <a:defRPr sz="2400" b="0"/>
            </a:lvl1pPr>
          </a:lstStyle>
          <a:p>
            <a:r>
              <a:rPr lang="en-US" dirty="0"/>
              <a:t>Click to add title</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lang="en-US" dirty="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
        <p:nvSpPr>
          <p:cNvPr id="6" name="Content Placeholder 3">
            <a:extLst>
              <a:ext uri="{FF2B5EF4-FFF2-40B4-BE49-F238E27FC236}">
                <a16:creationId xmlns:a16="http://schemas.microsoft.com/office/drawing/2014/main" id="{366ED6B5-4FB4-4D16-9B47-1E16709229F2}"/>
              </a:ext>
            </a:extLst>
          </p:cNvPr>
          <p:cNvSpPr>
            <a:spLocks noGrp="1"/>
          </p:cNvSpPr>
          <p:nvPr>
            <p:ph sz="quarter" idx="17"/>
          </p:nvPr>
        </p:nvSpPr>
        <p:spPr>
          <a:xfrm>
            <a:off x="4810830" y="1435103"/>
            <a:ext cx="6859801" cy="4691063"/>
          </a:xfrm>
        </p:spPr>
        <p:txBody>
          <a:bodyPr/>
          <a:lstStyle>
            <a:lvl1pPr>
              <a:defRPr b="0"/>
            </a:lvl1pPr>
            <a:lvl2pPr>
              <a:defRPr b="0"/>
            </a:lvl2pPr>
            <a:lvl3pPr>
              <a:defRPr b="0"/>
            </a:lvl3pPr>
            <a:lvl4pPr marL="1089025" indent="-174625">
              <a:buFont typeface="Arial" panose="020B0604020202020204" pitchFamily="34" charset="0"/>
              <a:buChar char="•"/>
              <a:defRPr b="0"/>
            </a:lvl4pPr>
            <a:lvl5pPr marL="1316038" indent="-173038">
              <a:buFont typeface="Arial" panose="020B0604020202020204" pitchFamily="34" charset="0"/>
              <a:buChar char="•"/>
              <a:defRPr b="0"/>
            </a:lvl5pPr>
            <a:lvl6pPr marL="1544638" indent="-173038">
              <a:defRPr b="0"/>
            </a:lvl6pPr>
            <a:lvl7pPr marL="1773238" indent="-173038">
              <a:buClr>
                <a:srgbClr val="009DDC"/>
              </a:buClr>
              <a:defRPr sz="1400" b="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413560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956904"/>
            <a:ext cx="73152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2389717" y="1113694"/>
            <a:ext cx="7315200" cy="3770187"/>
          </a:xfrm>
        </p:spPr>
        <p:txBody>
          <a:bodyPr>
            <a:no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2389717" y="5523642"/>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42514835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29820869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8839200" y="1211385"/>
            <a:ext cx="2743200" cy="4914778"/>
          </a:xfrm>
        </p:spPr>
        <p:txBody>
          <a:bodyPr vert="eaVert"/>
          <a:lstStyle>
            <a:lvl1pPr>
              <a:defRPr>
                <a:solidFill>
                  <a:srgbClr val="000000"/>
                </a:solidFill>
              </a:defRPr>
            </a:lvl1pPr>
          </a:lstStyle>
          <a:p>
            <a:r>
              <a:rPr lang="en-US" dirty="0"/>
              <a:t>Click to add title</a:t>
            </a:r>
          </a:p>
        </p:txBody>
      </p:sp>
      <p:sp>
        <p:nvSpPr>
          <p:cNvPr id="3" name="Vertical Text Placeholder 2"/>
          <p:cNvSpPr>
            <a:spLocks noGrp="1"/>
          </p:cNvSpPr>
          <p:nvPr>
            <p:ph type="body" orient="vert" idx="1"/>
          </p:nvPr>
        </p:nvSpPr>
        <p:spPr>
          <a:xfrm>
            <a:off x="609600" y="1211385"/>
            <a:ext cx="8026400" cy="4914778"/>
          </a:xfrm>
        </p:spPr>
        <p:txBody>
          <a:bodyPr vert="eaVert"/>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13345764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ourse/Lesson Outlin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pic>
        <p:nvPicPr>
          <p:cNvPr id="13" name="Picture 12" descr="course outline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0888"/>
            <a:ext cx="12192000" cy="896112"/>
          </a:xfrm>
          <a:prstGeom prst="rect">
            <a:avLst/>
          </a:prstGeom>
        </p:spPr>
      </p:pic>
      <p:sp>
        <p:nvSpPr>
          <p:cNvPr id="11" name="Content Placeholder 2"/>
          <p:cNvSpPr>
            <a:spLocks noGrp="1"/>
          </p:cNvSpPr>
          <p:nvPr>
            <p:ph idx="1"/>
          </p:nvPr>
        </p:nvSpPr>
        <p:spPr>
          <a:xfrm>
            <a:off x="455900" y="1302040"/>
            <a:ext cx="11280200" cy="4131352"/>
          </a:xfrm>
          <a:prstGeom prst="rect">
            <a:avLst/>
          </a:prstGeom>
        </p:spPr>
        <p:txBody>
          <a:bodyPr/>
          <a:lstStyle>
            <a:lvl1pPr marL="230188" marR="0" indent="-230188" algn="l" defTabSz="457200" rtl="0" eaLnBrk="1" fontAlgn="auto" latinLnBrk="0" hangingPunct="1">
              <a:lnSpc>
                <a:spcPct val="100000"/>
              </a:lnSpc>
              <a:spcBef>
                <a:spcPct val="20000"/>
              </a:spcBef>
              <a:spcAft>
                <a:spcPts val="0"/>
              </a:spcAft>
              <a:buClr>
                <a:srgbClr val="009DDC"/>
              </a:buClr>
              <a:buSzTx/>
              <a:buFont typeface="Arial" panose="020B0604020202020204" pitchFamily="34" charset="0"/>
              <a:buChar char="•"/>
              <a:tabLst/>
              <a:defRPr lang="en-US" sz="1800" kern="1200" dirty="0" smtClean="0">
                <a:solidFill>
                  <a:schemeClr val="tx1"/>
                </a:solidFill>
                <a:latin typeface="+mn-lt"/>
                <a:ea typeface="+mn-ea"/>
                <a:cs typeface="+mn-cs"/>
              </a:defRPr>
            </a:lvl1pPr>
            <a:lvl2pPr marL="573088" marR="0" indent="-231775" algn="l" defTabSz="457200" rtl="0" eaLnBrk="1" fontAlgn="auto" latinLnBrk="0" hangingPunct="1">
              <a:lnSpc>
                <a:spcPct val="100000"/>
              </a:lnSpc>
              <a:spcBef>
                <a:spcPct val="20000"/>
              </a:spcBef>
              <a:spcAft>
                <a:spcPts val="0"/>
              </a:spcAft>
              <a:buClr>
                <a:srgbClr val="009DDC"/>
              </a:buClr>
              <a:buSzTx/>
              <a:buFont typeface="Arial"/>
              <a:buChar char="•"/>
              <a:tabLst/>
              <a:defRPr lang="en-US" dirty="0"/>
            </a:lvl2pPr>
            <a:lvl3pPr marL="803275" marR="0" indent="-174625" algn="l" defTabSz="457200" rtl="0" eaLnBrk="1" fontAlgn="auto" latinLnBrk="0" hangingPunct="1">
              <a:lnSpc>
                <a:spcPct val="100000"/>
              </a:lnSpc>
              <a:spcBef>
                <a:spcPct val="20000"/>
              </a:spcBef>
              <a:spcAft>
                <a:spcPts val="0"/>
              </a:spcAft>
              <a:buClr>
                <a:srgbClr val="009DDC"/>
              </a:buClr>
              <a:buSzTx/>
              <a:buFont typeface="Arial"/>
              <a:buChar char="•"/>
              <a:tabLst/>
              <a:defRPr lang="en-US" dirty="0"/>
            </a:lvl3pPr>
            <a:lvl4pPr marL="1144588" indent="-230188">
              <a:buClr>
                <a:srgbClr val="009DDC"/>
              </a:buClr>
              <a:buFont typeface="Arial" panose="020B0604020202020204" pitchFamily="34" charset="0"/>
              <a:buChar char="•"/>
              <a:defRPr lang="en-US" dirty="0"/>
            </a:lvl4pPr>
            <a:lvl5pPr marL="1146175" indent="0">
              <a:buNone/>
              <a:defRPr lang="en-US" dirty="0"/>
            </a:lvl5pPr>
          </a:lstStyle>
          <a:p>
            <a:pPr marL="173038" lvl="0" indent="-173038"/>
            <a:r>
              <a:rPr lang="en-US"/>
              <a:t>Click to edit Master text styles</a:t>
            </a:r>
          </a:p>
          <a:p>
            <a:pPr marL="173038" lvl="1" indent="-173038"/>
            <a:r>
              <a:rPr lang="en-US"/>
              <a:t>Second level</a:t>
            </a:r>
          </a:p>
          <a:p>
            <a:pPr marL="173038" lvl="2" indent="-173038"/>
            <a:r>
              <a:rPr lang="en-US"/>
              <a:t>Third level</a:t>
            </a:r>
          </a:p>
          <a:p>
            <a:pPr marL="173038" lvl="3" indent="-173038"/>
            <a:r>
              <a:rPr lang="en-US"/>
              <a:t>Fourth level</a:t>
            </a:r>
          </a:p>
          <a:p>
            <a:pPr marL="173038" lvl="4" indent="-173038"/>
            <a:r>
              <a:rPr lang="en-US"/>
              <a:t>Fifth level</a:t>
            </a:r>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Course/Lesson outline</a:t>
            </a:r>
          </a:p>
        </p:txBody>
      </p:sp>
    </p:spTree>
    <p:extLst>
      <p:ext uri="{BB962C8B-B14F-4D97-AF65-F5344CB8AC3E}">
        <p14:creationId xmlns:p14="http://schemas.microsoft.com/office/powerpoint/2010/main" val="3852852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3480786"/>
            <a:ext cx="10363200" cy="1362075"/>
          </a:xfrm>
        </p:spPr>
        <p:txBody>
          <a:bodyPr anchor="t"/>
          <a:lstStyle>
            <a:lvl1pPr algn="ctr">
              <a:defRPr sz="4000" b="0" cap="none" baseline="0"/>
            </a:lvl1pPr>
          </a:lstStyle>
          <a:p>
            <a:r>
              <a:rPr lang="en-US" dirty="0"/>
              <a:t>Click to add Topic title</a:t>
            </a:r>
          </a:p>
        </p:txBody>
      </p:sp>
      <p:sp>
        <p:nvSpPr>
          <p:cNvPr id="3" name="Text Placeholder 2"/>
          <p:cNvSpPr>
            <a:spLocks noGrp="1"/>
          </p:cNvSpPr>
          <p:nvPr>
            <p:ph type="body" idx="1" hasCustomPrompt="1"/>
          </p:nvPr>
        </p:nvSpPr>
        <p:spPr>
          <a:xfrm>
            <a:off x="963084" y="1980599"/>
            <a:ext cx="10363200" cy="1500187"/>
          </a:xfrm>
        </p:spPr>
        <p:txBody>
          <a:bodyPr anchor="b"/>
          <a:lstStyle>
            <a:lvl1pPr marL="0" indent="0" algn="ctr">
              <a:buNone/>
              <a:defRPr sz="40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add "Topic [letter]"</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
        <p:nvSpPr>
          <p:cNvPr id="5" name="Footer Placeholder 2">
            <a:extLst>
              <a:ext uri="{FF2B5EF4-FFF2-40B4-BE49-F238E27FC236}">
                <a16:creationId xmlns:a16="http://schemas.microsoft.com/office/drawing/2014/main" id="{8FDC4D2C-B4F5-41A9-ABFD-D19613EFB4E4}"/>
              </a:ext>
            </a:extLst>
          </p:cNvPr>
          <p:cNvSpPr txBox="1">
            <a:spLocks/>
          </p:cNvSpPr>
          <p:nvPr userDrawn="1"/>
        </p:nvSpPr>
        <p:spPr>
          <a:xfrm>
            <a:off x="103460" y="6455643"/>
            <a:ext cx="6419943"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2023 Logical Operations, Inc. All rights reserved.</a:t>
            </a:r>
          </a:p>
        </p:txBody>
      </p:sp>
    </p:spTree>
    <p:extLst>
      <p:ext uri="{BB962C8B-B14F-4D97-AF65-F5344CB8AC3E}">
        <p14:creationId xmlns:p14="http://schemas.microsoft.com/office/powerpoint/2010/main" val="3484482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3" name="Text Placeholder 2">
            <a:extLst>
              <a:ext uri="{FF2B5EF4-FFF2-40B4-BE49-F238E27FC236}">
                <a16:creationId xmlns:a16="http://schemas.microsoft.com/office/drawing/2014/main" id="{EA8B62E7-C423-4562-B411-0A1A1B05B80C}"/>
              </a:ext>
            </a:extLst>
          </p:cNvPr>
          <p:cNvSpPr>
            <a:spLocks noGrp="1"/>
          </p:cNvSpPr>
          <p:nvPr>
            <p:ph type="body" sz="quarter" idx="13"/>
          </p:nvPr>
        </p:nvSpPr>
        <p:spPr>
          <a:xfrm>
            <a:off x="336884" y="1171074"/>
            <a:ext cx="11658600" cy="514951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96826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5" name="Slide Number Placeholder 4"/>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3955578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ottom Fill Slid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2CFAED9F-61EC-4BA1-98DA-C4DA6E13D216}"/>
              </a:ext>
            </a:extLst>
          </p:cNvPr>
          <p:cNvSpPr>
            <a:spLocks noGrp="1"/>
          </p:cNvSpPr>
          <p:nvPr>
            <p:ph type="body" sz="quarter" idx="13"/>
          </p:nvPr>
        </p:nvSpPr>
        <p:spPr>
          <a:xfrm>
            <a:off x="368968" y="1171074"/>
            <a:ext cx="11626516" cy="4628147"/>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5" name="Picture 4" descr="bottom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19800"/>
            <a:ext cx="12192000" cy="457200"/>
          </a:xfrm>
          <a:prstGeom prst="rect">
            <a:avLst/>
          </a:prstGeom>
        </p:spPr>
      </p:pic>
      <p:sp>
        <p:nvSpPr>
          <p:cNvPr id="9"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Tree>
    <p:extLst>
      <p:ext uri="{BB962C8B-B14F-4D97-AF65-F5344CB8AC3E}">
        <p14:creationId xmlns:p14="http://schemas.microsoft.com/office/powerpoint/2010/main" val="1188616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11"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pic>
        <p:nvPicPr>
          <p:cNvPr id="8" name="Picture 7" descr="choice blocks-02.png">
            <a:extLst>
              <a:ext uri="{FF2B5EF4-FFF2-40B4-BE49-F238E27FC236}">
                <a16:creationId xmlns:a16="http://schemas.microsoft.com/office/drawing/2014/main" id="{6B4ACE13-3355-4781-B102-899B69DF7A4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9657228" y="4648200"/>
            <a:ext cx="2534771" cy="2209800"/>
          </a:xfrm>
          <a:prstGeom prst="rect">
            <a:avLst/>
          </a:prstGeom>
        </p:spPr>
      </p:pic>
      <p:sp>
        <p:nvSpPr>
          <p:cNvPr id="7" name="Text Placeholder 2">
            <a:extLst>
              <a:ext uri="{FF2B5EF4-FFF2-40B4-BE49-F238E27FC236}">
                <a16:creationId xmlns:a16="http://schemas.microsoft.com/office/drawing/2014/main" id="{AD6B0FE5-238E-46B9-8A5E-7CA81DC86D4E}"/>
              </a:ext>
            </a:extLst>
          </p:cNvPr>
          <p:cNvSpPr>
            <a:spLocks noGrp="1"/>
          </p:cNvSpPr>
          <p:nvPr>
            <p:ph type="body" sz="quarter" idx="13"/>
          </p:nvPr>
        </p:nvSpPr>
        <p:spPr>
          <a:xfrm>
            <a:off x="336884" y="1171074"/>
            <a:ext cx="11658600" cy="514951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52025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lossary Term Definition">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9" name="Picture 8" descr="Text&#10;&#10;Description automatically generated with low confidence">
            <a:extLst>
              <a:ext uri="{FF2B5EF4-FFF2-40B4-BE49-F238E27FC236}">
                <a16:creationId xmlns:a16="http://schemas.microsoft.com/office/drawing/2014/main" id="{41E47849-FF6A-6F4D-B1D5-786219E9FD3E}"/>
              </a:ext>
            </a:extLst>
          </p:cNvPr>
          <p:cNvPicPr>
            <a:picLocks noChangeAspect="1"/>
          </p:cNvPicPr>
          <p:nvPr userDrawn="1"/>
        </p:nvPicPr>
        <p:blipFill>
          <a:blip r:embed="rId2"/>
          <a:stretch>
            <a:fillRect/>
          </a:stretch>
        </p:blipFill>
        <p:spPr>
          <a:xfrm>
            <a:off x="838200" y="990600"/>
            <a:ext cx="950641" cy="838200"/>
          </a:xfrm>
          <a:prstGeom prst="rect">
            <a:avLst/>
          </a:prstGeom>
        </p:spPr>
      </p:pic>
      <p:sp>
        <p:nvSpPr>
          <p:cNvPr id="10" name="Text Placeholder 2">
            <a:extLst>
              <a:ext uri="{FF2B5EF4-FFF2-40B4-BE49-F238E27FC236}">
                <a16:creationId xmlns:a16="http://schemas.microsoft.com/office/drawing/2014/main" id="{459080CA-9E13-4611-BA0D-9E828DAE0999}"/>
              </a:ext>
            </a:extLst>
          </p:cNvPr>
          <p:cNvSpPr>
            <a:spLocks noGrp="1"/>
          </p:cNvSpPr>
          <p:nvPr>
            <p:ph type="body" sz="quarter" idx="14"/>
          </p:nvPr>
        </p:nvSpPr>
        <p:spPr>
          <a:xfrm>
            <a:off x="455900" y="1932384"/>
            <a:ext cx="11483012" cy="4388205"/>
          </a:xfrm>
        </p:spPr>
        <p:txBody>
          <a:bodyPr/>
          <a:lstStyle>
            <a:lvl2pPr marL="401638" indent="-173038">
              <a:defRPr/>
            </a:lvl2pPr>
            <a:lvl3pPr marL="630238" indent="-173038">
              <a:defRPr/>
            </a:lvl3pPr>
            <a:lvl4pPr marL="858838" indent="-173038">
              <a:buFont typeface="Arial" panose="020B0604020202020204" pitchFamily="34" charset="0"/>
              <a:buChar char="•"/>
              <a:defRPr/>
            </a:lvl4pPr>
            <a:lvl5pPr marL="1030288" indent="-171450">
              <a:buFont typeface="Arial" panose="020B0604020202020204" pitchFamily="34" charset="0"/>
              <a:buChar char="•"/>
              <a:defRPr/>
            </a:lvl5pPr>
            <a:lvl6pPr marL="1198563" indent="-168275">
              <a:defRPr lang="en-US" sz="1400" kern="1200" dirty="0" smtClean="0">
                <a:solidFill>
                  <a:schemeClr val="tx1"/>
                </a:solidFill>
                <a:latin typeface="+mn-lt"/>
                <a:ea typeface="+mn-ea"/>
                <a:cs typeface="+mn-cs"/>
              </a:defRPr>
            </a:lvl6pPr>
            <a:lvl7pPr marL="1316038" indent="-117475">
              <a:buClr>
                <a:srgbClr val="009DDC"/>
              </a:buClr>
              <a:defRPr sz="14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5462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lossary Term Blank for Figur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455901" y="100270"/>
            <a:ext cx="10821699" cy="844611"/>
          </a:xfrm>
          <a:prstGeom prst="rect">
            <a:avLst/>
          </a:prstGeom>
        </p:spPr>
        <p:txBody>
          <a:bodyPr vert="horz" lIns="91440" tIns="45720" rIns="91440" bIns="45720" rtlCol="0" anchor="ctr">
            <a:noAutofit/>
          </a:body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981200" y="1060688"/>
            <a:ext cx="9601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pic>
        <p:nvPicPr>
          <p:cNvPr id="7" name="Picture 6" descr="Text&#10;&#10;Description automatically generated with low confidence">
            <a:extLst>
              <a:ext uri="{FF2B5EF4-FFF2-40B4-BE49-F238E27FC236}">
                <a16:creationId xmlns:a16="http://schemas.microsoft.com/office/drawing/2014/main" id="{E6AF446B-7CFD-6648-9F86-7B714958FC6C}"/>
              </a:ext>
            </a:extLst>
          </p:cNvPr>
          <p:cNvPicPr>
            <a:picLocks noChangeAspect="1"/>
          </p:cNvPicPr>
          <p:nvPr userDrawn="1"/>
        </p:nvPicPr>
        <p:blipFill>
          <a:blip r:embed="rId2"/>
          <a:stretch>
            <a:fillRect/>
          </a:stretch>
        </p:blipFill>
        <p:spPr>
          <a:xfrm>
            <a:off x="838200" y="990600"/>
            <a:ext cx="950641" cy="838200"/>
          </a:xfrm>
          <a:prstGeom prst="rect">
            <a:avLst/>
          </a:prstGeom>
        </p:spPr>
      </p:pic>
    </p:spTree>
    <p:extLst>
      <p:ext uri="{BB962C8B-B14F-4D97-AF65-F5344CB8AC3E}">
        <p14:creationId xmlns:p14="http://schemas.microsoft.com/office/powerpoint/2010/main" val="2116168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94B72B-F5CD-E74F-BC5A-2B694B5D84EF}"/>
              </a:ext>
            </a:extLst>
          </p:cNvPr>
          <p:cNvPicPr>
            <a:picLocks noChangeAspect="1"/>
          </p:cNvPicPr>
          <p:nvPr userDrawn="1"/>
        </p:nvPicPr>
        <p:blipFill>
          <a:blip r:embed="rId27"/>
          <a:stretch>
            <a:fillRect/>
          </a:stretch>
        </p:blipFill>
        <p:spPr>
          <a:xfrm>
            <a:off x="0" y="0"/>
            <a:ext cx="12179300" cy="939800"/>
          </a:xfrm>
          <a:prstGeom prst="rect">
            <a:avLst/>
          </a:prstGeom>
        </p:spPr>
      </p:pic>
      <p:sp>
        <p:nvSpPr>
          <p:cNvPr id="2" name="Title Placeholder 1"/>
          <p:cNvSpPr>
            <a:spLocks noGrp="1"/>
          </p:cNvSpPr>
          <p:nvPr>
            <p:ph type="title"/>
          </p:nvPr>
        </p:nvSpPr>
        <p:spPr>
          <a:xfrm>
            <a:off x="455901" y="100270"/>
            <a:ext cx="10821699" cy="844611"/>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5900" y="1307130"/>
            <a:ext cx="11280203" cy="493540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9094112" y="6445473"/>
            <a:ext cx="2844800" cy="365125"/>
          </a:xfrm>
          <a:prstGeom prst="rect">
            <a:avLst/>
          </a:prstGeom>
        </p:spPr>
        <p:txBody>
          <a:bodyPr vert="horz" lIns="91440" tIns="45720" rIns="91440" bIns="45720" rtlCol="0" anchor="ctr"/>
          <a:lstStyle>
            <a:lvl1pPr algn="r">
              <a:defRPr sz="800">
                <a:solidFill>
                  <a:srgbClr val="C4C4C4"/>
                </a:solidFill>
                <a:latin typeface="Arial"/>
                <a:cs typeface="Arial"/>
              </a:defRPr>
            </a:lvl1pPr>
          </a:lstStyle>
          <a:p>
            <a:fld id="{A8160BDD-7155-D744-B749-9730458604AD}" type="slidenum">
              <a:rPr lang="en-US" smtClean="0"/>
              <a:pPr/>
              <a:t>‹#›</a:t>
            </a:fld>
            <a:endParaRPr lang="en-US" dirty="0"/>
          </a:p>
        </p:txBody>
      </p:sp>
      <p:sp>
        <p:nvSpPr>
          <p:cNvPr id="8" name="Footer Placeholder 2"/>
          <p:cNvSpPr txBox="1">
            <a:spLocks/>
          </p:cNvSpPr>
          <p:nvPr/>
        </p:nvSpPr>
        <p:spPr>
          <a:xfrm>
            <a:off x="103460" y="6455643"/>
            <a:ext cx="6419943"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2023 Logical Operations, Inc. All rights reserved.</a:t>
            </a:r>
          </a:p>
        </p:txBody>
      </p:sp>
    </p:spTree>
    <p:extLst>
      <p:ext uri="{BB962C8B-B14F-4D97-AF65-F5344CB8AC3E}">
        <p14:creationId xmlns:p14="http://schemas.microsoft.com/office/powerpoint/2010/main" val="293832821"/>
      </p:ext>
    </p:extLst>
  </p:cSld>
  <p:clrMap bg1="lt1" tx1="dk1" bg2="lt2" tx2="dk2" accent1="accent1" accent2="accent2" accent3="accent3" accent4="accent4" accent5="accent5" accent6="accent6" hlink="hlink" folHlink="folHlink"/>
  <p:sldLayoutIdLst>
    <p:sldLayoutId id="2147483799" r:id="rId1"/>
    <p:sldLayoutId id="2147483835" r:id="rId2"/>
    <p:sldLayoutId id="2147483825" r:id="rId3"/>
    <p:sldLayoutId id="2147483800" r:id="rId4"/>
    <p:sldLayoutId id="2147483810" r:id="rId5"/>
    <p:sldLayoutId id="2147483801" r:id="rId6"/>
    <p:sldLayoutId id="2147483802" r:id="rId7"/>
    <p:sldLayoutId id="2147483818" r:id="rId8"/>
    <p:sldLayoutId id="2147483822" r:id="rId9"/>
    <p:sldLayoutId id="2147483819" r:id="rId10"/>
    <p:sldLayoutId id="2147483826" r:id="rId11"/>
    <p:sldLayoutId id="2147483816" r:id="rId12"/>
    <p:sldLayoutId id="2147483823" r:id="rId13"/>
    <p:sldLayoutId id="2147483817" r:id="rId14"/>
    <p:sldLayoutId id="2147483821" r:id="rId15"/>
    <p:sldLayoutId id="2147483804" r:id="rId16"/>
    <p:sldLayoutId id="2147483827" r:id="rId17"/>
    <p:sldLayoutId id="2147483828" r:id="rId18"/>
    <p:sldLayoutId id="2147483829" r:id="rId19"/>
    <p:sldLayoutId id="2147483830" r:id="rId20"/>
    <p:sldLayoutId id="2147483831" r:id="rId21"/>
    <p:sldLayoutId id="2147483832" r:id="rId22"/>
    <p:sldLayoutId id="2147483833" r:id="rId23"/>
    <p:sldLayoutId id="2147483834" r:id="rId24"/>
    <p:sldLayoutId id="2147483836" r:id="rId25"/>
  </p:sldLayoutIdLst>
  <p:hf hdr="0" ftr="0" dt="0"/>
  <p:txStyles>
    <p:titleStyle>
      <a:lvl1pPr algn="l" defTabSz="457200" rtl="0" eaLnBrk="1" latinLnBrk="0" hangingPunct="1">
        <a:spcBef>
          <a:spcPct val="0"/>
        </a:spcBef>
        <a:buNone/>
        <a:defRPr sz="2400" kern="1200">
          <a:solidFill>
            <a:schemeClr val="bg1"/>
          </a:solidFill>
          <a:latin typeface="+mj-lt"/>
          <a:ea typeface="+mj-ea"/>
          <a:cs typeface="Calibri" panose="020F0502020204030204" pitchFamily="34" charset="0"/>
        </a:defRPr>
      </a:lvl1pPr>
    </p:titleStyle>
    <p:bodyStyle>
      <a:lvl1pPr marL="230188" marR="0" indent="-230188" algn="l" defTabSz="457200" rtl="0" eaLnBrk="1" fontAlgn="auto" latinLnBrk="0" hangingPunct="1">
        <a:lnSpc>
          <a:spcPct val="100000"/>
        </a:lnSpc>
        <a:spcBef>
          <a:spcPct val="20000"/>
        </a:spcBef>
        <a:spcAft>
          <a:spcPts val="0"/>
        </a:spcAft>
        <a:buClr>
          <a:srgbClr val="009DDC"/>
        </a:buClr>
        <a:buSzTx/>
        <a:buFont typeface="Arial"/>
        <a:buChar char="•"/>
        <a:tabLst/>
        <a:defRPr lang="en-US" sz="1800" kern="1200" dirty="0">
          <a:solidFill>
            <a:schemeClr val="tx1"/>
          </a:solidFill>
          <a:latin typeface="+mn-lt"/>
          <a:ea typeface="+mn-ea"/>
          <a:cs typeface="+mn-cs"/>
        </a:defRPr>
      </a:lvl1pPr>
      <a:lvl2pPr marL="573088" indent="-231775" algn="l" defTabSz="457200" rtl="0" eaLnBrk="1" latinLnBrk="0" hangingPunct="1">
        <a:spcBef>
          <a:spcPct val="20000"/>
        </a:spcBef>
        <a:buClr>
          <a:srgbClr val="009DDC"/>
        </a:buClr>
        <a:buFont typeface="Arial"/>
        <a:buChar char="•"/>
        <a:tabLst/>
        <a:defRPr lang="en-US" sz="1600" kern="1200" dirty="0">
          <a:solidFill>
            <a:schemeClr val="tx1"/>
          </a:solidFill>
          <a:latin typeface="+mn-lt"/>
          <a:ea typeface="+mn-ea"/>
          <a:cs typeface="+mn-cs"/>
        </a:defRPr>
      </a:lvl2pPr>
      <a:lvl3pPr marL="803275" indent="-174625" algn="l" defTabSz="457200" rtl="0" eaLnBrk="1" latinLnBrk="0" hangingPunct="1">
        <a:spcBef>
          <a:spcPct val="20000"/>
        </a:spcBef>
        <a:buClr>
          <a:srgbClr val="009DDC"/>
        </a:buClr>
        <a:buFont typeface="Arial"/>
        <a:buChar char="•"/>
        <a:tabLst/>
        <a:defRPr lang="en-US" sz="1400" kern="1200" dirty="0" smtClean="0">
          <a:solidFill>
            <a:schemeClr val="tx1"/>
          </a:solidFill>
          <a:latin typeface="+mn-lt"/>
          <a:ea typeface="+mn-ea"/>
          <a:cs typeface="+mn-cs"/>
        </a:defRPr>
      </a:lvl3pPr>
      <a:lvl4pPr marL="1089025" indent="-174625" algn="l" defTabSz="457200" rtl="0" eaLnBrk="1" latinLnBrk="0" hangingPunct="1">
        <a:spcBef>
          <a:spcPct val="20000"/>
        </a:spcBef>
        <a:buClr>
          <a:srgbClr val="009DDC"/>
        </a:buClr>
        <a:buFont typeface="Arial"/>
        <a:buChar char="–"/>
        <a:defRPr lang="en-US" sz="1400" kern="1200" dirty="0">
          <a:solidFill>
            <a:schemeClr val="tx1"/>
          </a:solidFill>
          <a:latin typeface="+mn-lt"/>
          <a:ea typeface="+mn-ea"/>
          <a:cs typeface="+mn-cs"/>
        </a:defRPr>
      </a:lvl4pPr>
      <a:lvl5pPr marL="1376363" indent="-63500" algn="l" defTabSz="457200" rtl="0" eaLnBrk="1" latinLnBrk="0" hangingPunct="1">
        <a:spcBef>
          <a:spcPct val="20000"/>
        </a:spcBef>
        <a:buClr>
          <a:srgbClr val="009DDC"/>
        </a:buClr>
        <a:buFont typeface="Arial"/>
        <a:buChar char="»"/>
        <a:defRPr lang="en-US" sz="1400" kern="1200" dirty="0" smtClean="0">
          <a:solidFill>
            <a:schemeClr val="tx1"/>
          </a:solidFill>
          <a:latin typeface="+mn-lt"/>
          <a:ea typeface="+mn-ea"/>
          <a:cs typeface="+mn-cs"/>
        </a:defRPr>
      </a:lvl5pPr>
      <a:lvl6pPr marL="2290763" indent="-230188" algn="l" defTabSz="457200" rtl="0" eaLnBrk="1" latinLnBrk="0" hangingPunct="1">
        <a:spcBef>
          <a:spcPct val="20000"/>
        </a:spcBef>
        <a:buClr>
          <a:srgbClr val="009DDC"/>
        </a:buClr>
        <a:buFont typeface="Arial"/>
        <a:buChar char="•"/>
        <a:defRPr sz="14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42.svg"/><Relationship Id="rId13" Type="http://schemas.openxmlformats.org/officeDocument/2006/relationships/image" Target="../media/image52.png"/><Relationship Id="rId3" Type="http://schemas.openxmlformats.org/officeDocument/2006/relationships/image" Target="../media/image44.svg"/><Relationship Id="rId7" Type="http://schemas.openxmlformats.org/officeDocument/2006/relationships/image" Target="../media/image41.png"/><Relationship Id="rId12" Type="http://schemas.openxmlformats.org/officeDocument/2006/relationships/image" Target="../media/image51.svg"/><Relationship Id="rId2" Type="http://schemas.openxmlformats.org/officeDocument/2006/relationships/image" Target="../media/image43.png"/><Relationship Id="rId16" Type="http://schemas.openxmlformats.org/officeDocument/2006/relationships/image" Target="../media/image55.svg"/><Relationship Id="rId1" Type="http://schemas.openxmlformats.org/officeDocument/2006/relationships/slideLayout" Target="../slideLayouts/slideLayout8.xml"/><Relationship Id="rId6" Type="http://schemas.openxmlformats.org/officeDocument/2006/relationships/image" Target="../media/image47.png"/><Relationship Id="rId11" Type="http://schemas.openxmlformats.org/officeDocument/2006/relationships/image" Target="../media/image50.png"/><Relationship Id="rId5" Type="http://schemas.openxmlformats.org/officeDocument/2006/relationships/image" Target="../media/image46.png"/><Relationship Id="rId15" Type="http://schemas.openxmlformats.org/officeDocument/2006/relationships/image" Target="../media/image54.png"/><Relationship Id="rId10" Type="http://schemas.openxmlformats.org/officeDocument/2006/relationships/image" Target="../media/image49.svg"/><Relationship Id="rId4" Type="http://schemas.openxmlformats.org/officeDocument/2006/relationships/image" Target="../media/image45.png"/><Relationship Id="rId9" Type="http://schemas.openxmlformats.org/officeDocument/2006/relationships/image" Target="../media/image48.png"/><Relationship Id="rId14" Type="http://schemas.openxmlformats.org/officeDocument/2006/relationships/image" Target="../media/image53.svg"/></Relationships>
</file>

<file path=ppt/slides/_rels/slide11.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43.png"/><Relationship Id="rId7" Type="http://schemas.openxmlformats.org/officeDocument/2006/relationships/image" Target="../media/image48.png"/><Relationship Id="rId2" Type="http://schemas.openxmlformats.org/officeDocument/2006/relationships/image" Target="../media/image56.png"/><Relationship Id="rId1" Type="http://schemas.openxmlformats.org/officeDocument/2006/relationships/slideLayout" Target="../slideLayouts/slideLayout8.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44.svg"/></Relationships>
</file>

<file path=ppt/slides/_rels/slide12.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51.svg"/><Relationship Id="rId18" Type="http://schemas.openxmlformats.org/officeDocument/2006/relationships/image" Target="../media/image69.png"/><Relationship Id="rId26" Type="http://schemas.openxmlformats.org/officeDocument/2006/relationships/image" Target="../media/image73.png"/><Relationship Id="rId3" Type="http://schemas.openxmlformats.org/officeDocument/2006/relationships/image" Target="../media/image60.svg"/><Relationship Id="rId21" Type="http://schemas.openxmlformats.org/officeDocument/2006/relationships/image" Target="../media/image72.svg"/><Relationship Id="rId7" Type="http://schemas.openxmlformats.org/officeDocument/2006/relationships/image" Target="../media/image64.svg"/><Relationship Id="rId12" Type="http://schemas.openxmlformats.org/officeDocument/2006/relationships/image" Target="../media/image50.png"/><Relationship Id="rId17" Type="http://schemas.openxmlformats.org/officeDocument/2006/relationships/image" Target="../media/image68.svg"/><Relationship Id="rId25" Type="http://schemas.openxmlformats.org/officeDocument/2006/relationships/image" Target="../media/image30.svg"/><Relationship Id="rId2" Type="http://schemas.openxmlformats.org/officeDocument/2006/relationships/image" Target="../media/image59.png"/><Relationship Id="rId16" Type="http://schemas.openxmlformats.org/officeDocument/2006/relationships/image" Target="../media/image67.png"/><Relationship Id="rId20" Type="http://schemas.openxmlformats.org/officeDocument/2006/relationships/image" Target="../media/image71.png"/><Relationship Id="rId1" Type="http://schemas.openxmlformats.org/officeDocument/2006/relationships/slideLayout" Target="../slideLayouts/slideLayout9.xml"/><Relationship Id="rId6" Type="http://schemas.openxmlformats.org/officeDocument/2006/relationships/image" Target="../media/image63.png"/><Relationship Id="rId11" Type="http://schemas.openxmlformats.org/officeDocument/2006/relationships/image" Target="../media/image53.svg"/><Relationship Id="rId24" Type="http://schemas.openxmlformats.org/officeDocument/2006/relationships/image" Target="../media/image29.png"/><Relationship Id="rId5" Type="http://schemas.openxmlformats.org/officeDocument/2006/relationships/image" Target="../media/image62.svg"/><Relationship Id="rId15" Type="http://schemas.openxmlformats.org/officeDocument/2006/relationships/image" Target="../media/image49.svg"/><Relationship Id="rId23" Type="http://schemas.openxmlformats.org/officeDocument/2006/relationships/image" Target="../media/image26.svg"/><Relationship Id="rId10" Type="http://schemas.openxmlformats.org/officeDocument/2006/relationships/image" Target="../media/image52.png"/><Relationship Id="rId19" Type="http://schemas.openxmlformats.org/officeDocument/2006/relationships/image" Target="../media/image70.svg"/><Relationship Id="rId4" Type="http://schemas.openxmlformats.org/officeDocument/2006/relationships/image" Target="../media/image61.png"/><Relationship Id="rId9" Type="http://schemas.openxmlformats.org/officeDocument/2006/relationships/image" Target="../media/image66.svg"/><Relationship Id="rId14" Type="http://schemas.openxmlformats.org/officeDocument/2006/relationships/image" Target="../media/image48.png"/><Relationship Id="rId22" Type="http://schemas.openxmlformats.org/officeDocument/2006/relationships/image" Target="../media/image25.png"/><Relationship Id="rId27" Type="http://schemas.openxmlformats.org/officeDocument/2006/relationships/image" Target="../media/image74.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svg"/><Relationship Id="rId18" Type="http://schemas.openxmlformats.org/officeDocument/2006/relationships/image" Target="../media/image89.png"/><Relationship Id="rId3" Type="http://schemas.openxmlformats.org/officeDocument/2006/relationships/image" Target="../media/image76.svg"/><Relationship Id="rId7" Type="http://schemas.openxmlformats.org/officeDocument/2006/relationships/image" Target="../media/image78.svg"/><Relationship Id="rId12" Type="http://schemas.openxmlformats.org/officeDocument/2006/relationships/image" Target="../media/image83.png"/><Relationship Id="rId17" Type="http://schemas.openxmlformats.org/officeDocument/2006/relationships/image" Target="../media/image88.svg"/><Relationship Id="rId2" Type="http://schemas.openxmlformats.org/officeDocument/2006/relationships/image" Target="../media/image75.png"/><Relationship Id="rId16" Type="http://schemas.openxmlformats.org/officeDocument/2006/relationships/image" Target="../media/image87.png"/><Relationship Id="rId1" Type="http://schemas.openxmlformats.org/officeDocument/2006/relationships/slideLayout" Target="../slideLayouts/slideLayout9.xml"/><Relationship Id="rId6" Type="http://schemas.openxmlformats.org/officeDocument/2006/relationships/image" Target="../media/image77.png"/><Relationship Id="rId11" Type="http://schemas.openxmlformats.org/officeDocument/2006/relationships/image" Target="../media/image82.svg"/><Relationship Id="rId5" Type="http://schemas.openxmlformats.org/officeDocument/2006/relationships/image" Target="../media/image26.svg"/><Relationship Id="rId15" Type="http://schemas.openxmlformats.org/officeDocument/2006/relationships/image" Target="../media/image86.svg"/><Relationship Id="rId10" Type="http://schemas.openxmlformats.org/officeDocument/2006/relationships/image" Target="../media/image81.png"/><Relationship Id="rId19" Type="http://schemas.openxmlformats.org/officeDocument/2006/relationships/image" Target="../media/image90.svg"/><Relationship Id="rId4" Type="http://schemas.openxmlformats.org/officeDocument/2006/relationships/image" Target="../media/image25.png"/><Relationship Id="rId9" Type="http://schemas.openxmlformats.org/officeDocument/2006/relationships/image" Target="../media/image80.svg"/><Relationship Id="rId14" Type="http://schemas.openxmlformats.org/officeDocument/2006/relationships/image" Target="../media/image8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93.svg"/><Relationship Id="rId2" Type="http://schemas.openxmlformats.org/officeDocument/2006/relationships/image" Target="../media/image92.png"/><Relationship Id="rId1" Type="http://schemas.openxmlformats.org/officeDocument/2006/relationships/slideLayout" Target="../slideLayouts/slideLayout4.xml"/><Relationship Id="rId5" Type="http://schemas.openxmlformats.org/officeDocument/2006/relationships/image" Target="../media/image95.svg"/><Relationship Id="rId4" Type="http://schemas.openxmlformats.org/officeDocument/2006/relationships/image" Target="../media/image94.png"/></Relationships>
</file>

<file path=ppt/slides/_rels/slide21.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101.svg"/><Relationship Id="rId18" Type="http://schemas.openxmlformats.org/officeDocument/2006/relationships/image" Target="../media/image106.png"/><Relationship Id="rId3" Type="http://schemas.openxmlformats.org/officeDocument/2006/relationships/image" Target="../media/image55.svg"/><Relationship Id="rId7" Type="http://schemas.openxmlformats.org/officeDocument/2006/relationships/image" Target="../media/image49.svg"/><Relationship Id="rId12" Type="http://schemas.openxmlformats.org/officeDocument/2006/relationships/image" Target="../media/image100.png"/><Relationship Id="rId17" Type="http://schemas.openxmlformats.org/officeDocument/2006/relationships/image" Target="../media/image105.svg"/><Relationship Id="rId2" Type="http://schemas.openxmlformats.org/officeDocument/2006/relationships/image" Target="../media/image54.png"/><Relationship Id="rId16" Type="http://schemas.openxmlformats.org/officeDocument/2006/relationships/image" Target="../media/image104.png"/><Relationship Id="rId1" Type="http://schemas.openxmlformats.org/officeDocument/2006/relationships/slideLayout" Target="../slideLayouts/slideLayout9.xml"/><Relationship Id="rId6" Type="http://schemas.openxmlformats.org/officeDocument/2006/relationships/image" Target="../media/image48.png"/><Relationship Id="rId11" Type="http://schemas.openxmlformats.org/officeDocument/2006/relationships/image" Target="../media/image99.svg"/><Relationship Id="rId5" Type="http://schemas.openxmlformats.org/officeDocument/2006/relationships/image" Target="../media/image97.svg"/><Relationship Id="rId15" Type="http://schemas.openxmlformats.org/officeDocument/2006/relationships/image" Target="../media/image103.svg"/><Relationship Id="rId10" Type="http://schemas.openxmlformats.org/officeDocument/2006/relationships/image" Target="../media/image98.png"/><Relationship Id="rId19" Type="http://schemas.openxmlformats.org/officeDocument/2006/relationships/image" Target="../media/image107.svg"/><Relationship Id="rId4" Type="http://schemas.openxmlformats.org/officeDocument/2006/relationships/image" Target="../media/image96.png"/><Relationship Id="rId9" Type="http://schemas.openxmlformats.org/officeDocument/2006/relationships/image" Target="../media/image51.svg"/><Relationship Id="rId14" Type="http://schemas.openxmlformats.org/officeDocument/2006/relationships/image" Target="../media/image102.png"/></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4.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svg"/><Relationship Id="rId3" Type="http://schemas.openxmlformats.org/officeDocument/2006/relationships/image" Target="../media/image11.svg"/><Relationship Id="rId7" Type="http://schemas.openxmlformats.org/officeDocument/2006/relationships/image" Target="../media/image15.svg"/><Relationship Id="rId12"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9.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3.sv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svg"/></Relationships>
</file>

<file path=ppt/slides/_rels/slide3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5.xml"/><Relationship Id="rId5" Type="http://schemas.openxmlformats.org/officeDocument/2006/relationships/image" Target="../media/image112.png"/><Relationship Id="rId4" Type="http://schemas.openxmlformats.org/officeDocument/2006/relationships/image" Target="../media/image1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5.xml"/><Relationship Id="rId4" Type="http://schemas.openxmlformats.org/officeDocument/2006/relationships/image" Target="../media/image2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svg"/><Relationship Id="rId3" Type="http://schemas.openxmlformats.org/officeDocument/2006/relationships/image" Target="../media/image11.svg"/><Relationship Id="rId7" Type="http://schemas.openxmlformats.org/officeDocument/2006/relationships/image" Target="../media/image28.svg"/><Relationship Id="rId12" Type="http://schemas.openxmlformats.org/officeDocument/2006/relationships/image" Target="../media/image33.pn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image" Target="../media/image27.png"/><Relationship Id="rId11" Type="http://schemas.openxmlformats.org/officeDocument/2006/relationships/image" Target="../media/image32.svg"/><Relationship Id="rId5" Type="http://schemas.openxmlformats.org/officeDocument/2006/relationships/image" Target="../media/image26.sv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svg"/></Relationships>
</file>

<file path=ppt/slides/_rels/slide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svg"/><Relationship Id="rId7" Type="http://schemas.openxmlformats.org/officeDocument/2006/relationships/image" Target="../media/image40.svg"/><Relationship Id="rId2" Type="http://schemas.openxmlformats.org/officeDocument/2006/relationships/image" Target="../media/image35.png"/><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38.svg"/><Relationship Id="rId4" Type="http://schemas.openxmlformats.org/officeDocument/2006/relationships/image" Target="../media/image37.png"/><Relationship Id="rId9" Type="http://schemas.openxmlformats.org/officeDocument/2006/relationships/image" Target="../media/image42.svg"/></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svg"/><Relationship Id="rId18" Type="http://schemas.openxmlformats.org/officeDocument/2006/relationships/image" Target="../media/image39.png"/><Relationship Id="rId3" Type="http://schemas.openxmlformats.org/officeDocument/2006/relationships/image" Target="../media/image26.svg"/><Relationship Id="rId7" Type="http://schemas.openxmlformats.org/officeDocument/2006/relationships/image" Target="../media/image30.svg"/><Relationship Id="rId12" Type="http://schemas.openxmlformats.org/officeDocument/2006/relationships/image" Target="../media/image35.png"/><Relationship Id="rId17" Type="http://schemas.openxmlformats.org/officeDocument/2006/relationships/image" Target="../media/image38.svg"/><Relationship Id="rId2" Type="http://schemas.openxmlformats.org/officeDocument/2006/relationships/image" Target="../media/image25.png"/><Relationship Id="rId16" Type="http://schemas.openxmlformats.org/officeDocument/2006/relationships/image" Target="../media/image37.png"/><Relationship Id="rId1" Type="http://schemas.openxmlformats.org/officeDocument/2006/relationships/slideLayout" Target="../slideLayouts/slideLayout5.xml"/><Relationship Id="rId6" Type="http://schemas.openxmlformats.org/officeDocument/2006/relationships/image" Target="../media/image29.png"/><Relationship Id="rId11" Type="http://schemas.openxmlformats.org/officeDocument/2006/relationships/image" Target="../media/image34.svg"/><Relationship Id="rId5" Type="http://schemas.openxmlformats.org/officeDocument/2006/relationships/image" Target="../media/image28.svg"/><Relationship Id="rId15" Type="http://schemas.openxmlformats.org/officeDocument/2006/relationships/image" Target="../media/image42.svg"/><Relationship Id="rId10" Type="http://schemas.openxmlformats.org/officeDocument/2006/relationships/image" Target="../media/image33.png"/><Relationship Id="rId19" Type="http://schemas.openxmlformats.org/officeDocument/2006/relationships/image" Target="../media/image40.svg"/><Relationship Id="rId4" Type="http://schemas.openxmlformats.org/officeDocument/2006/relationships/image" Target="../media/image27.png"/><Relationship Id="rId9" Type="http://schemas.openxmlformats.org/officeDocument/2006/relationships/image" Target="../media/image32.svg"/><Relationship Id="rId1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8160BDD-7155-D744-B749-9730458604AD}" type="slidenum">
              <a:rPr lang="en-US" smtClean="0"/>
              <a:pPr/>
              <a:t>1</a:t>
            </a:fld>
            <a:endParaRPr lang="en-US" dirty="0"/>
          </a:p>
        </p:txBody>
      </p:sp>
      <p:sp>
        <p:nvSpPr>
          <p:cNvPr id="6" name="Content Placeholder 5">
            <a:extLst>
              <a:ext uri="{FF2B5EF4-FFF2-40B4-BE49-F238E27FC236}">
                <a16:creationId xmlns:a16="http://schemas.microsoft.com/office/drawing/2014/main" id="{9EDA342A-9FB8-5047-81FB-CF4078E53577}"/>
              </a:ext>
            </a:extLst>
          </p:cNvPr>
          <p:cNvSpPr>
            <a:spLocks noGrp="1"/>
          </p:cNvSpPr>
          <p:nvPr>
            <p:ph idx="1"/>
          </p:nvPr>
        </p:nvSpPr>
        <p:spPr/>
        <p:txBody>
          <a:bodyPr/>
          <a:lstStyle/>
          <a:p>
            <a:r>
              <a:rPr lang="en-US" dirty="0"/>
              <a:t>Introduction to Microsoft Power Platform</a:t>
            </a:r>
          </a:p>
          <a:p>
            <a:r>
              <a:rPr lang="en-US" dirty="0"/>
              <a:t>Introduction to Power Apps</a:t>
            </a:r>
          </a:p>
          <a:p>
            <a:r>
              <a:rPr lang="en-US" dirty="0"/>
              <a:t>Select App Types to Address Business Needs</a:t>
            </a:r>
          </a:p>
        </p:txBody>
      </p:sp>
      <p:sp>
        <p:nvSpPr>
          <p:cNvPr id="5" name="Title 4">
            <a:extLst>
              <a:ext uri="{FF2B5EF4-FFF2-40B4-BE49-F238E27FC236}">
                <a16:creationId xmlns:a16="http://schemas.microsoft.com/office/drawing/2014/main" id="{0D35ED09-2704-1146-88AC-44FCB11C761B}"/>
              </a:ext>
            </a:extLst>
          </p:cNvPr>
          <p:cNvSpPr>
            <a:spLocks noGrp="1"/>
          </p:cNvSpPr>
          <p:nvPr>
            <p:ph type="title"/>
          </p:nvPr>
        </p:nvSpPr>
        <p:spPr/>
        <p:txBody>
          <a:bodyPr/>
          <a:lstStyle/>
          <a:p>
            <a:r>
              <a:rPr lang="en-US" dirty="0"/>
              <a:t>Getting Started with Microsoft Power Apps</a:t>
            </a:r>
          </a:p>
        </p:txBody>
      </p:sp>
    </p:spTree>
    <p:extLst>
      <p:ext uri="{BB962C8B-B14F-4D97-AF65-F5344CB8AC3E}">
        <p14:creationId xmlns:p14="http://schemas.microsoft.com/office/powerpoint/2010/main" val="10048792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74BAB17-928C-B2A2-E4EA-1BC17CBC4F97}"/>
              </a:ext>
            </a:extLst>
          </p:cNvPr>
          <p:cNvSpPr>
            <a:spLocks noGrp="1"/>
          </p:cNvSpPr>
          <p:nvPr>
            <p:ph type="sldNum" sz="quarter" idx="12"/>
          </p:nvPr>
        </p:nvSpPr>
        <p:spPr/>
        <p:txBody>
          <a:bodyPr/>
          <a:lstStyle/>
          <a:p>
            <a:fld id="{A8160BDD-7155-D744-B749-9730458604AD}" type="slidenum">
              <a:rPr lang="en-US" smtClean="0"/>
              <a:t>10</a:t>
            </a:fld>
            <a:endParaRPr lang="en-US" dirty="0"/>
          </a:p>
        </p:txBody>
      </p:sp>
      <p:sp>
        <p:nvSpPr>
          <p:cNvPr id="2" name="Title 1">
            <a:extLst>
              <a:ext uri="{FF2B5EF4-FFF2-40B4-BE49-F238E27FC236}">
                <a16:creationId xmlns:a16="http://schemas.microsoft.com/office/drawing/2014/main" id="{E2BD0850-913A-005B-5D7A-D77B7AC8F532}"/>
              </a:ext>
            </a:extLst>
          </p:cNvPr>
          <p:cNvSpPr>
            <a:spLocks noGrp="1"/>
          </p:cNvSpPr>
          <p:nvPr>
            <p:ph type="title"/>
          </p:nvPr>
        </p:nvSpPr>
        <p:spPr/>
        <p:txBody>
          <a:bodyPr/>
          <a:lstStyle/>
          <a:p>
            <a:r>
              <a:rPr lang="en-US" dirty="0"/>
              <a:t>Data Sources</a:t>
            </a:r>
          </a:p>
        </p:txBody>
      </p:sp>
      <p:sp>
        <p:nvSpPr>
          <p:cNvPr id="4" name="Text Placeholder 3">
            <a:extLst>
              <a:ext uri="{FF2B5EF4-FFF2-40B4-BE49-F238E27FC236}">
                <a16:creationId xmlns:a16="http://schemas.microsoft.com/office/drawing/2014/main" id="{44AE2648-6681-41CE-C215-33927FE697A8}"/>
              </a:ext>
            </a:extLst>
          </p:cNvPr>
          <p:cNvSpPr>
            <a:spLocks noGrp="1"/>
          </p:cNvSpPr>
          <p:nvPr>
            <p:ph type="body" sz="quarter" idx="13"/>
          </p:nvPr>
        </p:nvSpPr>
        <p:spPr/>
        <p:txBody>
          <a:bodyPr/>
          <a:lstStyle/>
          <a:p>
            <a:r>
              <a:rPr lang="en-US" b="1" dirty="0"/>
              <a:t>Data source</a:t>
            </a:r>
            <a:r>
              <a:rPr lang="en-US" dirty="0"/>
              <a:t>: A location from which a system accesses and uses digital information.</a:t>
            </a:r>
            <a:endParaRPr lang="en-US" b="1" dirty="0"/>
          </a:p>
        </p:txBody>
      </p:sp>
      <p:sp>
        <p:nvSpPr>
          <p:cNvPr id="5" name="Text Placeholder 4">
            <a:extLst>
              <a:ext uri="{FF2B5EF4-FFF2-40B4-BE49-F238E27FC236}">
                <a16:creationId xmlns:a16="http://schemas.microsoft.com/office/drawing/2014/main" id="{7135CBCB-04B4-9F20-405F-03A947C9649A}"/>
              </a:ext>
            </a:extLst>
          </p:cNvPr>
          <p:cNvSpPr>
            <a:spLocks noGrp="1"/>
          </p:cNvSpPr>
          <p:nvPr>
            <p:ph type="body" sz="quarter" idx="14"/>
          </p:nvPr>
        </p:nvSpPr>
        <p:spPr/>
        <p:txBody>
          <a:bodyPr/>
          <a:lstStyle/>
          <a:p>
            <a:r>
              <a:rPr lang="en-US" dirty="0"/>
              <a:t>Local or remote.</a:t>
            </a:r>
          </a:p>
          <a:p>
            <a:r>
              <a:rPr lang="en-US" dirty="0"/>
              <a:t>Often cloud-based.</a:t>
            </a:r>
          </a:p>
          <a:p>
            <a:r>
              <a:rPr lang="en-US" dirty="0"/>
              <a:t>Many data sources are supported by Power Platform.</a:t>
            </a:r>
          </a:p>
        </p:txBody>
      </p:sp>
      <p:grpSp>
        <p:nvGrpSpPr>
          <p:cNvPr id="6" name="Group 5">
            <a:extLst>
              <a:ext uri="{FF2B5EF4-FFF2-40B4-BE49-F238E27FC236}">
                <a16:creationId xmlns:a16="http://schemas.microsoft.com/office/drawing/2014/main" id="{294BB79B-5492-09CF-9809-8613E3A315D1}"/>
              </a:ext>
            </a:extLst>
          </p:cNvPr>
          <p:cNvGrpSpPr/>
          <p:nvPr/>
        </p:nvGrpSpPr>
        <p:grpSpPr>
          <a:xfrm>
            <a:off x="6197406" y="1703859"/>
            <a:ext cx="4621810" cy="4621810"/>
            <a:chOff x="3785095" y="1118095"/>
            <a:chExt cx="4621810" cy="4621810"/>
          </a:xfrm>
        </p:grpSpPr>
        <p:pic>
          <p:nvPicPr>
            <p:cNvPr id="7" name="Graphic 6" descr="Cloud outline">
              <a:extLst>
                <a:ext uri="{FF2B5EF4-FFF2-40B4-BE49-F238E27FC236}">
                  <a16:creationId xmlns:a16="http://schemas.microsoft.com/office/drawing/2014/main" id="{09B3C173-9D66-0C10-0CB6-5E56D1A4816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85095" y="1118095"/>
              <a:ext cx="4621810" cy="4621810"/>
            </a:xfrm>
            <a:prstGeom prst="rect">
              <a:avLst/>
            </a:prstGeom>
          </p:spPr>
        </p:pic>
        <p:grpSp>
          <p:nvGrpSpPr>
            <p:cNvPr id="8" name="Group 7">
              <a:extLst>
                <a:ext uri="{FF2B5EF4-FFF2-40B4-BE49-F238E27FC236}">
                  <a16:creationId xmlns:a16="http://schemas.microsoft.com/office/drawing/2014/main" id="{CF8686E6-4D67-A29C-569F-1A617B5A3813}"/>
                </a:ext>
              </a:extLst>
            </p:cNvPr>
            <p:cNvGrpSpPr/>
            <p:nvPr/>
          </p:nvGrpSpPr>
          <p:grpSpPr>
            <a:xfrm>
              <a:off x="4368366" y="2544595"/>
              <a:ext cx="3072919" cy="1806688"/>
              <a:chOff x="4368366" y="2544595"/>
              <a:chExt cx="3072919" cy="1806688"/>
            </a:xfrm>
          </p:grpSpPr>
          <p:pic>
            <p:nvPicPr>
              <p:cNvPr id="9" name="Picture 8">
                <a:extLst>
                  <a:ext uri="{FF2B5EF4-FFF2-40B4-BE49-F238E27FC236}">
                    <a16:creationId xmlns:a16="http://schemas.microsoft.com/office/drawing/2014/main" id="{A23DABE0-8DA3-FB3D-DFF9-5C795B7566A6}"/>
                  </a:ext>
                </a:extLst>
              </p:cNvPr>
              <p:cNvPicPr>
                <a:picLocks noChangeAspect="1"/>
              </p:cNvPicPr>
              <p:nvPr/>
            </p:nvPicPr>
            <p:blipFill rotWithShape="1">
              <a:blip r:embed="rId4"/>
              <a:srcRect l="11931" t="26609" r="63481" b="20559"/>
              <a:stretch/>
            </p:blipFill>
            <p:spPr>
              <a:xfrm>
                <a:off x="6342260" y="3596448"/>
                <a:ext cx="913420" cy="754835"/>
              </a:xfrm>
              <a:prstGeom prst="rect">
                <a:avLst/>
              </a:prstGeom>
            </p:spPr>
          </p:pic>
          <p:pic>
            <p:nvPicPr>
              <p:cNvPr id="10" name="Picture 9">
                <a:extLst>
                  <a:ext uri="{FF2B5EF4-FFF2-40B4-BE49-F238E27FC236}">
                    <a16:creationId xmlns:a16="http://schemas.microsoft.com/office/drawing/2014/main" id="{25A5C345-9B6C-E126-419E-647921D0ADBA}"/>
                  </a:ext>
                </a:extLst>
              </p:cNvPr>
              <p:cNvPicPr>
                <a:picLocks noChangeAspect="1"/>
              </p:cNvPicPr>
              <p:nvPr/>
            </p:nvPicPr>
            <p:blipFill rotWithShape="1">
              <a:blip r:embed="rId5"/>
              <a:srcRect l="11798" t="26579" r="60693" b="17207"/>
              <a:stretch/>
            </p:blipFill>
            <p:spPr>
              <a:xfrm>
                <a:off x="5316044" y="2544595"/>
                <a:ext cx="935420" cy="851337"/>
              </a:xfrm>
              <a:prstGeom prst="rect">
                <a:avLst/>
              </a:prstGeom>
            </p:spPr>
          </p:pic>
          <p:pic>
            <p:nvPicPr>
              <p:cNvPr id="11" name="Picture 10">
                <a:extLst>
                  <a:ext uri="{FF2B5EF4-FFF2-40B4-BE49-F238E27FC236}">
                    <a16:creationId xmlns:a16="http://schemas.microsoft.com/office/drawing/2014/main" id="{D43E1209-B3F1-C76C-BA37-83869F923F02}"/>
                  </a:ext>
                </a:extLst>
              </p:cNvPr>
              <p:cNvPicPr>
                <a:picLocks noChangeAspect="1"/>
              </p:cNvPicPr>
              <p:nvPr/>
            </p:nvPicPr>
            <p:blipFill rotWithShape="1">
              <a:blip r:embed="rId6"/>
              <a:srcRect l="11107" t="24932" r="64833" b="24572"/>
              <a:stretch/>
            </p:blipFill>
            <p:spPr>
              <a:xfrm>
                <a:off x="5392540" y="3482539"/>
                <a:ext cx="914401" cy="851338"/>
              </a:xfrm>
              <a:prstGeom prst="rect">
                <a:avLst/>
              </a:prstGeom>
            </p:spPr>
          </p:pic>
          <p:pic>
            <p:nvPicPr>
              <p:cNvPr id="12" name="Graphic 11">
                <a:extLst>
                  <a:ext uri="{FF2B5EF4-FFF2-40B4-BE49-F238E27FC236}">
                    <a16:creationId xmlns:a16="http://schemas.microsoft.com/office/drawing/2014/main" id="{3B33005A-26CB-E4E0-1CB0-FB5CA6A7278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68366" y="3299659"/>
                <a:ext cx="914400" cy="914400"/>
              </a:xfrm>
              <a:prstGeom prst="rect">
                <a:avLst/>
              </a:prstGeom>
            </p:spPr>
          </p:pic>
          <p:grpSp>
            <p:nvGrpSpPr>
              <p:cNvPr id="13" name="Group 12">
                <a:extLst>
                  <a:ext uri="{FF2B5EF4-FFF2-40B4-BE49-F238E27FC236}">
                    <a16:creationId xmlns:a16="http://schemas.microsoft.com/office/drawing/2014/main" id="{229C5FB7-F10A-B96B-3396-A7F12152F09D}"/>
                  </a:ext>
                </a:extLst>
              </p:cNvPr>
              <p:cNvGrpSpPr/>
              <p:nvPr/>
            </p:nvGrpSpPr>
            <p:grpSpPr>
              <a:xfrm>
                <a:off x="6156655" y="3028108"/>
                <a:ext cx="1284630" cy="795430"/>
                <a:chOff x="2625663" y="3752434"/>
                <a:chExt cx="1284630" cy="795430"/>
              </a:xfrm>
            </p:grpSpPr>
            <p:pic>
              <p:nvPicPr>
                <p:cNvPr id="14" name="Graphic 13" descr="Table outline">
                  <a:extLst>
                    <a:ext uri="{FF2B5EF4-FFF2-40B4-BE49-F238E27FC236}">
                      <a16:creationId xmlns:a16="http://schemas.microsoft.com/office/drawing/2014/main" id="{EC8D068B-BF22-0F36-AF56-729EAC88EC1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625663" y="3816344"/>
                  <a:ext cx="731520" cy="731520"/>
                </a:xfrm>
                <a:prstGeom prst="rect">
                  <a:avLst/>
                </a:prstGeom>
              </p:spPr>
            </p:pic>
            <p:pic>
              <p:nvPicPr>
                <p:cNvPr id="15" name="Graphic 14" descr="Database outline">
                  <a:extLst>
                    <a:ext uri="{FF2B5EF4-FFF2-40B4-BE49-F238E27FC236}">
                      <a16:creationId xmlns:a16="http://schemas.microsoft.com/office/drawing/2014/main" id="{1E1B9046-F756-D430-11BA-D4085C4E9C5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178773" y="3752434"/>
                  <a:ext cx="731520" cy="731520"/>
                </a:xfrm>
                <a:prstGeom prst="rect">
                  <a:avLst/>
                </a:prstGeom>
              </p:spPr>
            </p:pic>
          </p:grpSp>
        </p:grpSp>
      </p:grpSp>
      <p:pic>
        <p:nvPicPr>
          <p:cNvPr id="17" name="Graphic 16" descr="Server outline">
            <a:extLst>
              <a:ext uri="{FF2B5EF4-FFF2-40B4-BE49-F238E27FC236}">
                <a16:creationId xmlns:a16="http://schemas.microsoft.com/office/drawing/2014/main" id="{C2EB8293-4039-78A6-1D69-F65F028734A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056427" y="4176355"/>
            <a:ext cx="914400" cy="914400"/>
          </a:xfrm>
          <a:prstGeom prst="rect">
            <a:avLst/>
          </a:prstGeom>
        </p:spPr>
      </p:pic>
      <p:pic>
        <p:nvPicPr>
          <p:cNvPr id="19" name="Graphic 18" descr="Laptop outline">
            <a:extLst>
              <a:ext uri="{FF2B5EF4-FFF2-40B4-BE49-F238E27FC236}">
                <a16:creationId xmlns:a16="http://schemas.microsoft.com/office/drawing/2014/main" id="{88809E45-7E72-E4EB-FA49-F84850A9608D}"/>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292593" y="4176355"/>
            <a:ext cx="914400" cy="914400"/>
          </a:xfrm>
          <a:prstGeom prst="rect">
            <a:avLst/>
          </a:prstGeom>
        </p:spPr>
      </p:pic>
      <p:sp>
        <p:nvSpPr>
          <p:cNvPr id="22" name="Arrow: Curved Up 21">
            <a:extLst>
              <a:ext uri="{FF2B5EF4-FFF2-40B4-BE49-F238E27FC236}">
                <a16:creationId xmlns:a16="http://schemas.microsoft.com/office/drawing/2014/main" id="{C292C32A-7CE1-0727-1D1D-44EBDEAD6AB6}"/>
              </a:ext>
            </a:extLst>
          </p:cNvPr>
          <p:cNvSpPr/>
          <p:nvPr/>
        </p:nvSpPr>
        <p:spPr>
          <a:xfrm>
            <a:off x="2558344" y="4947143"/>
            <a:ext cx="914400" cy="331232"/>
          </a:xfrm>
          <a:prstGeom prst="curvedUpArrow">
            <a:avLst/>
          </a:prstGeom>
          <a:noFill/>
          <a:ln w="28575" cap="flat" cmpd="sng" algn="ctr">
            <a:solidFill>
              <a:srgbClr val="E62428"/>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23" name="Arrow: Curved Up 22">
            <a:extLst>
              <a:ext uri="{FF2B5EF4-FFF2-40B4-BE49-F238E27FC236}">
                <a16:creationId xmlns:a16="http://schemas.microsoft.com/office/drawing/2014/main" id="{5B3A159A-8B4C-A340-D102-091DD3635B88}"/>
              </a:ext>
            </a:extLst>
          </p:cNvPr>
          <p:cNvSpPr/>
          <p:nvPr/>
        </p:nvSpPr>
        <p:spPr>
          <a:xfrm flipH="1" flipV="1">
            <a:off x="2690305" y="3954260"/>
            <a:ext cx="914400" cy="331232"/>
          </a:xfrm>
          <a:prstGeom prst="curvedUpArrow">
            <a:avLst/>
          </a:prstGeom>
          <a:noFill/>
          <a:ln w="28575" cap="flat" cmpd="sng" algn="ctr">
            <a:solidFill>
              <a:srgbClr val="E62428"/>
            </a:solidFill>
            <a:prstDash val="solid"/>
          </a:ln>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8232033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804AFDC-BDB8-9CB3-14F5-BF003174F5C4}"/>
              </a:ext>
            </a:extLst>
          </p:cNvPr>
          <p:cNvSpPr>
            <a:spLocks noGrp="1"/>
          </p:cNvSpPr>
          <p:nvPr>
            <p:ph type="sldNum" sz="quarter" idx="12"/>
          </p:nvPr>
        </p:nvSpPr>
        <p:spPr/>
        <p:txBody>
          <a:bodyPr/>
          <a:lstStyle/>
          <a:p>
            <a:fld id="{A8160BDD-7155-D744-B749-9730458604AD}" type="slidenum">
              <a:rPr lang="en-US" smtClean="0"/>
              <a:pPr/>
              <a:t>11</a:t>
            </a:fld>
            <a:endParaRPr lang="en-US" dirty="0"/>
          </a:p>
        </p:txBody>
      </p:sp>
      <p:sp>
        <p:nvSpPr>
          <p:cNvPr id="5" name="Title 4">
            <a:extLst>
              <a:ext uri="{FF2B5EF4-FFF2-40B4-BE49-F238E27FC236}">
                <a16:creationId xmlns:a16="http://schemas.microsoft.com/office/drawing/2014/main" id="{9A65405D-6B74-4222-3EE6-21062AA62AED}"/>
              </a:ext>
            </a:extLst>
          </p:cNvPr>
          <p:cNvSpPr>
            <a:spLocks noGrp="1"/>
          </p:cNvSpPr>
          <p:nvPr>
            <p:ph type="title"/>
          </p:nvPr>
        </p:nvSpPr>
        <p:spPr/>
        <p:txBody>
          <a:bodyPr/>
          <a:lstStyle/>
          <a:p>
            <a:r>
              <a:rPr lang="en-US" dirty="0"/>
              <a:t>Microsoft Dataverse</a:t>
            </a:r>
          </a:p>
        </p:txBody>
      </p:sp>
      <p:sp>
        <p:nvSpPr>
          <p:cNvPr id="6" name="Text Placeholder 5">
            <a:extLst>
              <a:ext uri="{FF2B5EF4-FFF2-40B4-BE49-F238E27FC236}">
                <a16:creationId xmlns:a16="http://schemas.microsoft.com/office/drawing/2014/main" id="{16207E3F-63B8-DBBB-A367-2BA84A00E677}"/>
              </a:ext>
            </a:extLst>
          </p:cNvPr>
          <p:cNvSpPr>
            <a:spLocks noGrp="1"/>
          </p:cNvSpPr>
          <p:nvPr>
            <p:ph type="body" sz="quarter" idx="13"/>
          </p:nvPr>
        </p:nvSpPr>
        <p:spPr/>
        <p:txBody>
          <a:bodyPr/>
          <a:lstStyle/>
          <a:p>
            <a:r>
              <a:rPr lang="en-US" b="1" dirty="0"/>
              <a:t>Microsoft Dataverse</a:t>
            </a:r>
            <a:r>
              <a:rPr lang="en-US" dirty="0"/>
              <a:t>: A cloud-based data storage and management service for organizational data.</a:t>
            </a:r>
          </a:p>
        </p:txBody>
      </p:sp>
      <p:sp>
        <p:nvSpPr>
          <p:cNvPr id="7" name="Text Placeholder 6">
            <a:extLst>
              <a:ext uri="{FF2B5EF4-FFF2-40B4-BE49-F238E27FC236}">
                <a16:creationId xmlns:a16="http://schemas.microsoft.com/office/drawing/2014/main" id="{E784C855-34FE-6446-A849-564C98155F2C}"/>
              </a:ext>
            </a:extLst>
          </p:cNvPr>
          <p:cNvSpPr>
            <a:spLocks noGrp="1"/>
          </p:cNvSpPr>
          <p:nvPr>
            <p:ph type="body" sz="quarter" idx="14"/>
          </p:nvPr>
        </p:nvSpPr>
        <p:spPr/>
        <p:txBody>
          <a:bodyPr/>
          <a:lstStyle/>
          <a:p>
            <a:r>
              <a:rPr lang="en-US" dirty="0"/>
              <a:t>a.k.a. Common Data Service (CDS).</a:t>
            </a:r>
          </a:p>
          <a:p>
            <a:pPr lvl="1"/>
            <a:r>
              <a:rPr lang="en-US" dirty="0"/>
              <a:t>Built on MS Azure SQL.</a:t>
            </a:r>
          </a:p>
          <a:p>
            <a:r>
              <a:rPr lang="en-US" dirty="0"/>
              <a:t>Universal data source.</a:t>
            </a:r>
          </a:p>
          <a:p>
            <a:r>
              <a:rPr lang="en-US" dirty="0"/>
              <a:t>Sets of tables hold data.</a:t>
            </a:r>
          </a:p>
          <a:p>
            <a:pPr lvl="1"/>
            <a:r>
              <a:rPr lang="en-US" dirty="0"/>
              <a:t>Rows and columns.</a:t>
            </a:r>
          </a:p>
          <a:p>
            <a:pPr lvl="1"/>
            <a:r>
              <a:rPr lang="en-US" dirty="0"/>
              <a:t>Columns correlate to types of information.</a:t>
            </a:r>
          </a:p>
          <a:p>
            <a:r>
              <a:rPr lang="en-US" dirty="0"/>
              <a:t>Standard and custom tables.</a:t>
            </a:r>
          </a:p>
        </p:txBody>
      </p:sp>
      <p:grpSp>
        <p:nvGrpSpPr>
          <p:cNvPr id="9" name="Group 8">
            <a:extLst>
              <a:ext uri="{FF2B5EF4-FFF2-40B4-BE49-F238E27FC236}">
                <a16:creationId xmlns:a16="http://schemas.microsoft.com/office/drawing/2014/main" id="{FB46C9DE-60AC-D6D9-A384-CC9DB841DDA0}"/>
              </a:ext>
            </a:extLst>
          </p:cNvPr>
          <p:cNvGrpSpPr>
            <a:grpSpLocks noChangeAspect="1"/>
          </p:cNvGrpSpPr>
          <p:nvPr/>
        </p:nvGrpSpPr>
        <p:grpSpPr>
          <a:xfrm>
            <a:off x="2276571" y="3960437"/>
            <a:ext cx="7841670" cy="2577524"/>
            <a:chOff x="1057984" y="1721728"/>
            <a:chExt cx="10076033" cy="3643142"/>
          </a:xfrm>
        </p:grpSpPr>
        <p:pic>
          <p:nvPicPr>
            <p:cNvPr id="10" name="Picture 9">
              <a:extLst>
                <a:ext uri="{FF2B5EF4-FFF2-40B4-BE49-F238E27FC236}">
                  <a16:creationId xmlns:a16="http://schemas.microsoft.com/office/drawing/2014/main" id="{24A2340F-32C0-955B-7887-34D9B5B9E530}"/>
                </a:ext>
              </a:extLst>
            </p:cNvPr>
            <p:cNvPicPr>
              <a:picLocks noChangeAspect="1"/>
            </p:cNvPicPr>
            <p:nvPr/>
          </p:nvPicPr>
          <p:blipFill>
            <a:blip r:embed="rId2"/>
            <a:stretch>
              <a:fillRect/>
            </a:stretch>
          </p:blipFill>
          <p:spPr>
            <a:xfrm>
              <a:off x="1057984" y="1922036"/>
              <a:ext cx="10076033" cy="3013926"/>
            </a:xfrm>
            <a:prstGeom prst="rect">
              <a:avLst/>
            </a:prstGeom>
          </p:spPr>
        </p:pic>
        <p:sp>
          <p:nvSpPr>
            <p:cNvPr id="11" name="Rectangle 10">
              <a:extLst>
                <a:ext uri="{FF2B5EF4-FFF2-40B4-BE49-F238E27FC236}">
                  <a16:creationId xmlns:a16="http://schemas.microsoft.com/office/drawing/2014/main" id="{6F533902-1A98-F926-06CD-7DAB4D897A29}"/>
                </a:ext>
              </a:extLst>
            </p:cNvPr>
            <p:cNvSpPr/>
            <p:nvPr/>
          </p:nvSpPr>
          <p:spPr>
            <a:xfrm>
              <a:off x="1998617" y="4169482"/>
              <a:ext cx="8203474" cy="317609"/>
            </a:xfrm>
            <a:prstGeom prst="rect">
              <a:avLst/>
            </a:prstGeom>
            <a:noFill/>
            <a:ln w="28575" cap="flat" cmpd="sng" algn="ctr">
              <a:solidFill>
                <a:srgbClr val="E62428"/>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12" name="Line 300">
              <a:extLst>
                <a:ext uri="{FF2B5EF4-FFF2-40B4-BE49-F238E27FC236}">
                  <a16:creationId xmlns:a16="http://schemas.microsoft.com/office/drawing/2014/main" id="{CFE451EB-F86D-F239-F3BE-8BAC2D235546}"/>
                </a:ext>
              </a:extLst>
            </p:cNvPr>
            <p:cNvSpPr>
              <a:spLocks noChangeShapeType="1"/>
            </p:cNvSpPr>
            <p:nvPr/>
          </p:nvSpPr>
          <p:spPr bwMode="auto">
            <a:xfrm rot="16200000" flipV="1">
              <a:off x="5743492" y="4886016"/>
              <a:ext cx="703848" cy="0"/>
            </a:xfrm>
            <a:prstGeom prst="line">
              <a:avLst/>
            </a:prstGeom>
            <a:noFill/>
            <a:ln w="1905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pPr defTabSz="914400">
                <a:defRPr/>
              </a:pPr>
              <a:endParaRPr lang="en-US" kern="0" dirty="0">
                <a:solidFill>
                  <a:sysClr val="windowText" lastClr="000000"/>
                </a:solidFill>
              </a:endParaRPr>
            </a:p>
          </p:txBody>
        </p:sp>
        <p:sp>
          <p:nvSpPr>
            <p:cNvPr id="13" name="Rounded Rectangle 143">
              <a:extLst>
                <a:ext uri="{FF2B5EF4-FFF2-40B4-BE49-F238E27FC236}">
                  <a16:creationId xmlns:a16="http://schemas.microsoft.com/office/drawing/2014/main" id="{C1126572-5E1A-4F29-57C6-FF4C7DFFBB5A}"/>
                </a:ext>
              </a:extLst>
            </p:cNvPr>
            <p:cNvSpPr/>
            <p:nvPr/>
          </p:nvSpPr>
          <p:spPr>
            <a:xfrm>
              <a:off x="5560757" y="5090232"/>
              <a:ext cx="1070484"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Row</a:t>
              </a:r>
            </a:p>
          </p:txBody>
        </p:sp>
        <p:sp>
          <p:nvSpPr>
            <p:cNvPr id="14" name="Rectangle 13">
              <a:extLst>
                <a:ext uri="{FF2B5EF4-FFF2-40B4-BE49-F238E27FC236}">
                  <a16:creationId xmlns:a16="http://schemas.microsoft.com/office/drawing/2014/main" id="{DADA34D9-74A5-426F-0600-C19E85D2BB55}"/>
                </a:ext>
              </a:extLst>
            </p:cNvPr>
            <p:cNvSpPr/>
            <p:nvPr/>
          </p:nvSpPr>
          <p:spPr>
            <a:xfrm>
              <a:off x="3980329" y="2447365"/>
              <a:ext cx="1147465" cy="2385976"/>
            </a:xfrm>
            <a:prstGeom prst="rect">
              <a:avLst/>
            </a:prstGeom>
            <a:noFill/>
            <a:ln w="28575" cap="flat" cmpd="sng" algn="ctr">
              <a:solidFill>
                <a:srgbClr val="E62428"/>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15" name="Line 300">
              <a:extLst>
                <a:ext uri="{FF2B5EF4-FFF2-40B4-BE49-F238E27FC236}">
                  <a16:creationId xmlns:a16="http://schemas.microsoft.com/office/drawing/2014/main" id="{D9F26245-8493-C3EA-2DAD-6A52CEB36961}"/>
                </a:ext>
              </a:extLst>
            </p:cNvPr>
            <p:cNvSpPr>
              <a:spLocks noChangeShapeType="1"/>
            </p:cNvSpPr>
            <p:nvPr/>
          </p:nvSpPr>
          <p:spPr bwMode="auto">
            <a:xfrm rot="5400000">
              <a:off x="4210517" y="2113158"/>
              <a:ext cx="703848" cy="0"/>
            </a:xfrm>
            <a:prstGeom prst="line">
              <a:avLst/>
            </a:prstGeom>
            <a:noFill/>
            <a:ln w="1905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pPr defTabSz="914400">
                <a:defRPr/>
              </a:pPr>
              <a:endParaRPr lang="en-US" kern="0" dirty="0">
                <a:solidFill>
                  <a:sysClr val="windowText" lastClr="000000"/>
                </a:solidFill>
              </a:endParaRPr>
            </a:p>
          </p:txBody>
        </p:sp>
        <p:sp>
          <p:nvSpPr>
            <p:cNvPr id="16" name="Rounded Rectangle 143">
              <a:extLst>
                <a:ext uri="{FF2B5EF4-FFF2-40B4-BE49-F238E27FC236}">
                  <a16:creationId xmlns:a16="http://schemas.microsoft.com/office/drawing/2014/main" id="{4C48F8F8-712E-6B43-83F6-BFD7EA1CFD7C}"/>
                </a:ext>
              </a:extLst>
            </p:cNvPr>
            <p:cNvSpPr/>
            <p:nvPr/>
          </p:nvSpPr>
          <p:spPr>
            <a:xfrm>
              <a:off x="3965294" y="1721728"/>
              <a:ext cx="1177532"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Column</a:t>
              </a:r>
            </a:p>
          </p:txBody>
        </p:sp>
      </p:grpSp>
      <p:pic>
        <p:nvPicPr>
          <p:cNvPr id="4" name="Graphic 3" descr="Cloud outline">
            <a:extLst>
              <a:ext uri="{FF2B5EF4-FFF2-40B4-BE49-F238E27FC236}">
                <a16:creationId xmlns:a16="http://schemas.microsoft.com/office/drawing/2014/main" id="{E6AC6B6B-0989-11E0-770C-A65EAE761EF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41853" y="517036"/>
            <a:ext cx="4301768" cy="4301768"/>
          </a:xfrm>
          <a:prstGeom prst="rect">
            <a:avLst/>
          </a:prstGeom>
        </p:spPr>
      </p:pic>
      <p:pic>
        <p:nvPicPr>
          <p:cNvPr id="17" name="Graphic 16" descr="Database with solid fill">
            <a:extLst>
              <a:ext uri="{FF2B5EF4-FFF2-40B4-BE49-F238E27FC236}">
                <a16:creationId xmlns:a16="http://schemas.microsoft.com/office/drawing/2014/main" id="{2483A5F4-06BF-68A9-C0D7-0F4B01CA0FD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41344" y="1782862"/>
            <a:ext cx="914400" cy="914400"/>
          </a:xfrm>
          <a:prstGeom prst="rect">
            <a:avLst/>
          </a:prstGeom>
        </p:spPr>
      </p:pic>
      <p:pic>
        <p:nvPicPr>
          <p:cNvPr id="19" name="Graphic 18" descr="Table outline">
            <a:extLst>
              <a:ext uri="{FF2B5EF4-FFF2-40B4-BE49-F238E27FC236}">
                <a16:creationId xmlns:a16="http://schemas.microsoft.com/office/drawing/2014/main" id="{D7663506-0F15-10C5-078F-F26AE8924CB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06953" y="2498357"/>
            <a:ext cx="914400" cy="914400"/>
          </a:xfrm>
          <a:prstGeom prst="rect">
            <a:avLst/>
          </a:prstGeom>
        </p:spPr>
      </p:pic>
      <p:pic>
        <p:nvPicPr>
          <p:cNvPr id="20" name="Graphic 19" descr="Table outline">
            <a:extLst>
              <a:ext uri="{FF2B5EF4-FFF2-40B4-BE49-F238E27FC236}">
                <a16:creationId xmlns:a16="http://schemas.microsoft.com/office/drawing/2014/main" id="{2AAFDE5C-4AD7-00E8-C497-C69D0386B14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98132" y="2730789"/>
            <a:ext cx="914400" cy="914400"/>
          </a:xfrm>
          <a:prstGeom prst="rect">
            <a:avLst/>
          </a:prstGeom>
        </p:spPr>
      </p:pic>
      <p:pic>
        <p:nvPicPr>
          <p:cNvPr id="21" name="Graphic 20" descr="Table outline">
            <a:extLst>
              <a:ext uri="{FF2B5EF4-FFF2-40B4-BE49-F238E27FC236}">
                <a16:creationId xmlns:a16="http://schemas.microsoft.com/office/drawing/2014/main" id="{F3EBB651-2833-DF21-D981-1D9B5D8EF63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994020" y="2341577"/>
            <a:ext cx="827176" cy="965544"/>
          </a:xfrm>
          <a:prstGeom prst="rect">
            <a:avLst/>
          </a:prstGeom>
        </p:spPr>
      </p:pic>
      <p:sp>
        <p:nvSpPr>
          <p:cNvPr id="22" name="Line 300">
            <a:extLst>
              <a:ext uri="{FF2B5EF4-FFF2-40B4-BE49-F238E27FC236}">
                <a16:creationId xmlns:a16="http://schemas.microsoft.com/office/drawing/2014/main" id="{3451E2FD-29A7-46B0-7791-A1945E980AA0}"/>
              </a:ext>
            </a:extLst>
          </p:cNvPr>
          <p:cNvSpPr>
            <a:spLocks noChangeShapeType="1"/>
          </p:cNvSpPr>
          <p:nvPr/>
        </p:nvSpPr>
        <p:spPr bwMode="auto">
          <a:xfrm flipH="1">
            <a:off x="6003073" y="3188222"/>
            <a:ext cx="1456280" cy="772214"/>
          </a:xfrm>
          <a:prstGeom prst="line">
            <a:avLst/>
          </a:prstGeom>
          <a:noFill/>
          <a:ln w="19050">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pPr defTabSz="914400">
              <a:defRPr/>
            </a:pPr>
            <a:endParaRPr lang="en-US" kern="0" dirty="0">
              <a:solidFill>
                <a:sysClr val="windowText" lastClr="000000"/>
              </a:solidFill>
            </a:endParaRPr>
          </a:p>
        </p:txBody>
      </p:sp>
      <p:sp>
        <p:nvSpPr>
          <p:cNvPr id="23" name="Rounded Rectangle 143">
            <a:extLst>
              <a:ext uri="{FF2B5EF4-FFF2-40B4-BE49-F238E27FC236}">
                <a16:creationId xmlns:a16="http://schemas.microsoft.com/office/drawing/2014/main" id="{90BE0E59-3A6F-EB75-F770-5538B4888C3A}"/>
              </a:ext>
            </a:extLst>
          </p:cNvPr>
          <p:cNvSpPr/>
          <p:nvPr/>
        </p:nvSpPr>
        <p:spPr>
          <a:xfrm>
            <a:off x="9075513" y="3218451"/>
            <a:ext cx="833104" cy="194306"/>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Tables</a:t>
            </a:r>
          </a:p>
        </p:txBody>
      </p:sp>
    </p:spTree>
    <p:extLst>
      <p:ext uri="{BB962C8B-B14F-4D97-AF65-F5344CB8AC3E}">
        <p14:creationId xmlns:p14="http://schemas.microsoft.com/office/powerpoint/2010/main" val="553997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F0C3539-EF17-6906-6185-BA14C874A263}"/>
              </a:ext>
            </a:extLst>
          </p:cNvPr>
          <p:cNvSpPr>
            <a:spLocks noGrp="1"/>
          </p:cNvSpPr>
          <p:nvPr>
            <p:ph type="sldNum" sz="quarter" idx="12"/>
          </p:nvPr>
        </p:nvSpPr>
        <p:spPr/>
        <p:txBody>
          <a:bodyPr/>
          <a:lstStyle/>
          <a:p>
            <a:fld id="{A8160BDD-7155-D744-B749-9730458604AD}" type="slidenum">
              <a:rPr lang="en-US" smtClean="0"/>
              <a:pPr/>
              <a:t>12</a:t>
            </a:fld>
            <a:endParaRPr lang="en-US" dirty="0"/>
          </a:p>
        </p:txBody>
      </p:sp>
      <p:sp>
        <p:nvSpPr>
          <p:cNvPr id="5" name="Title 4">
            <a:extLst>
              <a:ext uri="{FF2B5EF4-FFF2-40B4-BE49-F238E27FC236}">
                <a16:creationId xmlns:a16="http://schemas.microsoft.com/office/drawing/2014/main" id="{129E12DF-CCC7-8653-87AA-2E98B9AE6752}"/>
              </a:ext>
            </a:extLst>
          </p:cNvPr>
          <p:cNvSpPr>
            <a:spLocks noGrp="1"/>
          </p:cNvSpPr>
          <p:nvPr>
            <p:ph type="title"/>
          </p:nvPr>
        </p:nvSpPr>
        <p:spPr/>
        <p:txBody>
          <a:bodyPr/>
          <a:lstStyle/>
          <a:p>
            <a:r>
              <a:rPr lang="en-US" dirty="0"/>
              <a:t>Connectors</a:t>
            </a:r>
          </a:p>
        </p:txBody>
      </p:sp>
      <p:sp>
        <p:nvSpPr>
          <p:cNvPr id="6" name="Text Placeholder 5">
            <a:extLst>
              <a:ext uri="{FF2B5EF4-FFF2-40B4-BE49-F238E27FC236}">
                <a16:creationId xmlns:a16="http://schemas.microsoft.com/office/drawing/2014/main" id="{931C7559-AF94-EECB-4450-337C451F948C}"/>
              </a:ext>
            </a:extLst>
          </p:cNvPr>
          <p:cNvSpPr>
            <a:spLocks noGrp="1"/>
          </p:cNvSpPr>
          <p:nvPr>
            <p:ph type="body" sz="quarter" idx="13"/>
          </p:nvPr>
        </p:nvSpPr>
        <p:spPr/>
        <p:txBody>
          <a:bodyPr/>
          <a:lstStyle/>
          <a:p>
            <a:r>
              <a:rPr lang="en-US" b="1" dirty="0"/>
              <a:t>Connector</a:t>
            </a:r>
            <a:r>
              <a:rPr lang="en-US" dirty="0"/>
              <a:t>: A proxy or wrapper that is placed around an API to enable the underlying service to communicate with Power Apps, Power Automate, or Azure Logic Apps.</a:t>
            </a:r>
          </a:p>
          <a:p>
            <a:r>
              <a:rPr lang="en-US" b="1" dirty="0"/>
              <a:t>Actions</a:t>
            </a:r>
            <a:r>
              <a:rPr lang="en-US" dirty="0"/>
              <a:t>: Changes initiated by a user or a trigger.</a:t>
            </a:r>
          </a:p>
          <a:p>
            <a:r>
              <a:rPr lang="en-US" b="1" dirty="0"/>
              <a:t>Triggers</a:t>
            </a:r>
            <a:r>
              <a:rPr lang="en-US" dirty="0"/>
              <a:t>: Checkpoints that result in actions when a defined condition occurs.</a:t>
            </a:r>
          </a:p>
        </p:txBody>
      </p:sp>
      <p:grpSp>
        <p:nvGrpSpPr>
          <p:cNvPr id="53" name="Group 52">
            <a:extLst>
              <a:ext uri="{FF2B5EF4-FFF2-40B4-BE49-F238E27FC236}">
                <a16:creationId xmlns:a16="http://schemas.microsoft.com/office/drawing/2014/main" id="{E90B9A5B-A138-8B27-5EA1-AE1205491590}"/>
              </a:ext>
            </a:extLst>
          </p:cNvPr>
          <p:cNvGrpSpPr/>
          <p:nvPr/>
        </p:nvGrpSpPr>
        <p:grpSpPr>
          <a:xfrm>
            <a:off x="733524" y="2682240"/>
            <a:ext cx="10821699" cy="3749353"/>
            <a:chOff x="369760" y="1549572"/>
            <a:chExt cx="11602024" cy="4668661"/>
          </a:xfrm>
        </p:grpSpPr>
        <p:grpSp>
          <p:nvGrpSpPr>
            <p:cNvPr id="54" name="Group 53">
              <a:extLst>
                <a:ext uri="{FF2B5EF4-FFF2-40B4-BE49-F238E27FC236}">
                  <a16:creationId xmlns:a16="http://schemas.microsoft.com/office/drawing/2014/main" id="{E3CA5EE1-F587-53D8-CD53-9DEC2B7392FA}"/>
                </a:ext>
              </a:extLst>
            </p:cNvPr>
            <p:cNvGrpSpPr/>
            <p:nvPr/>
          </p:nvGrpSpPr>
          <p:grpSpPr>
            <a:xfrm>
              <a:off x="9932023" y="3424707"/>
              <a:ext cx="1490662" cy="1126861"/>
              <a:chOff x="10264040" y="3445423"/>
              <a:chExt cx="1490662" cy="1126861"/>
            </a:xfrm>
          </p:grpSpPr>
          <p:pic>
            <p:nvPicPr>
              <p:cNvPr id="109" name="Graphic 108" descr="Arrow circle with solid fill">
                <a:extLst>
                  <a:ext uri="{FF2B5EF4-FFF2-40B4-BE49-F238E27FC236}">
                    <a16:creationId xmlns:a16="http://schemas.microsoft.com/office/drawing/2014/main" id="{E82D7E45-09A7-4CCC-0E7F-674EB19DB0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643611" y="3840764"/>
                <a:ext cx="731520" cy="731520"/>
              </a:xfrm>
              <a:prstGeom prst="rect">
                <a:avLst/>
              </a:prstGeom>
            </p:spPr>
          </p:pic>
          <p:sp>
            <p:nvSpPr>
              <p:cNvPr id="110" name="Text Box 307">
                <a:extLst>
                  <a:ext uri="{FF2B5EF4-FFF2-40B4-BE49-F238E27FC236}">
                    <a16:creationId xmlns:a16="http://schemas.microsoft.com/office/drawing/2014/main" id="{B3819178-6DEE-5CD9-E8E6-CDF0F00B798E}"/>
                  </a:ext>
                </a:extLst>
              </p:cNvPr>
              <p:cNvSpPr txBox="1">
                <a:spLocks noChangeArrowheads="1"/>
              </p:cNvSpPr>
              <p:nvPr/>
            </p:nvSpPr>
            <p:spPr bwMode="auto">
              <a:xfrm>
                <a:off x="10264040" y="3445423"/>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Actions</a:t>
                </a:r>
              </a:p>
            </p:txBody>
          </p:sp>
        </p:grpSp>
        <p:grpSp>
          <p:nvGrpSpPr>
            <p:cNvPr id="55" name="Group 54">
              <a:extLst>
                <a:ext uri="{FF2B5EF4-FFF2-40B4-BE49-F238E27FC236}">
                  <a16:creationId xmlns:a16="http://schemas.microsoft.com/office/drawing/2014/main" id="{2144182A-8118-BBE0-4487-CA56524859C7}"/>
                </a:ext>
              </a:extLst>
            </p:cNvPr>
            <p:cNvGrpSpPr/>
            <p:nvPr/>
          </p:nvGrpSpPr>
          <p:grpSpPr>
            <a:xfrm>
              <a:off x="9249650" y="4507060"/>
              <a:ext cx="2722134" cy="1711173"/>
              <a:chOff x="9493737" y="4607030"/>
              <a:chExt cx="2722134" cy="1711173"/>
            </a:xfrm>
          </p:grpSpPr>
          <p:grpSp>
            <p:nvGrpSpPr>
              <p:cNvPr id="98" name="Group 97">
                <a:extLst>
                  <a:ext uri="{FF2B5EF4-FFF2-40B4-BE49-F238E27FC236}">
                    <a16:creationId xmlns:a16="http://schemas.microsoft.com/office/drawing/2014/main" id="{2FDFE3CE-B65A-DBF4-B0FB-978AEDEDC4E0}"/>
                  </a:ext>
                </a:extLst>
              </p:cNvPr>
              <p:cNvGrpSpPr/>
              <p:nvPr/>
            </p:nvGrpSpPr>
            <p:grpSpPr>
              <a:xfrm>
                <a:off x="10375187" y="4903659"/>
                <a:ext cx="1840684" cy="1077563"/>
                <a:chOff x="8436694" y="4330004"/>
                <a:chExt cx="1840684" cy="1077563"/>
              </a:xfrm>
            </p:grpSpPr>
            <p:grpSp>
              <p:nvGrpSpPr>
                <p:cNvPr id="103" name="Group 102">
                  <a:extLst>
                    <a:ext uri="{FF2B5EF4-FFF2-40B4-BE49-F238E27FC236}">
                      <a16:creationId xmlns:a16="http://schemas.microsoft.com/office/drawing/2014/main" id="{DB52103C-BFD4-2C4C-B723-551F6CDBA0F4}"/>
                    </a:ext>
                  </a:extLst>
                </p:cNvPr>
                <p:cNvGrpSpPr/>
                <p:nvPr/>
              </p:nvGrpSpPr>
              <p:grpSpPr>
                <a:xfrm>
                  <a:off x="8436694" y="4330004"/>
                  <a:ext cx="1490662" cy="292388"/>
                  <a:chOff x="9517896" y="4935646"/>
                  <a:chExt cx="1490662" cy="292388"/>
                </a:xfrm>
              </p:grpSpPr>
              <p:sp>
                <p:nvSpPr>
                  <p:cNvPr id="107" name="Rectangle: Rounded Corners 106">
                    <a:extLst>
                      <a:ext uri="{FF2B5EF4-FFF2-40B4-BE49-F238E27FC236}">
                        <a16:creationId xmlns:a16="http://schemas.microsoft.com/office/drawing/2014/main" id="{100E0E85-2418-95A0-032D-4E375FA26CDC}"/>
                      </a:ext>
                    </a:extLst>
                  </p:cNvPr>
                  <p:cNvSpPr/>
                  <p:nvPr/>
                </p:nvSpPr>
                <p:spPr>
                  <a:xfrm>
                    <a:off x="9946640" y="4935646"/>
                    <a:ext cx="633174" cy="282230"/>
                  </a:xfrm>
                  <a:prstGeom prst="roundRect">
                    <a:avLst/>
                  </a:prstGeom>
                  <a:solidFill>
                    <a:schemeClr val="bg1">
                      <a:lumMod val="85000"/>
                    </a:schemeClr>
                  </a:solidFill>
                  <a:ln w="28575" cap="flat" cmpd="sng" algn="ctr">
                    <a:solidFill>
                      <a:schemeClr val="tx2"/>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108" name="Text Box 307">
                    <a:extLst>
                      <a:ext uri="{FF2B5EF4-FFF2-40B4-BE49-F238E27FC236}">
                        <a16:creationId xmlns:a16="http://schemas.microsoft.com/office/drawing/2014/main" id="{5CF063F0-9BF1-F76C-E86B-058DE1BEC022}"/>
                      </a:ext>
                    </a:extLst>
                  </p:cNvPr>
                  <p:cNvSpPr txBox="1">
                    <a:spLocks noChangeArrowheads="1"/>
                  </p:cNvSpPr>
                  <p:nvPr/>
                </p:nvSpPr>
                <p:spPr bwMode="auto">
                  <a:xfrm>
                    <a:off x="9517896" y="4935646"/>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OK</a:t>
                    </a:r>
                  </a:p>
                </p:txBody>
              </p:sp>
            </p:grpSp>
            <p:grpSp>
              <p:nvGrpSpPr>
                <p:cNvPr id="104" name="Group 103">
                  <a:extLst>
                    <a:ext uri="{FF2B5EF4-FFF2-40B4-BE49-F238E27FC236}">
                      <a16:creationId xmlns:a16="http://schemas.microsoft.com/office/drawing/2014/main" id="{A4E6C67E-5519-771D-158D-AC8C0DDA4C21}"/>
                    </a:ext>
                  </a:extLst>
                </p:cNvPr>
                <p:cNvGrpSpPr/>
                <p:nvPr/>
              </p:nvGrpSpPr>
              <p:grpSpPr>
                <a:xfrm>
                  <a:off x="9226374" y="4356563"/>
                  <a:ext cx="1051004" cy="1051004"/>
                  <a:chOff x="10830582" y="4774789"/>
                  <a:chExt cx="1051006" cy="1051004"/>
                </a:xfrm>
              </p:grpSpPr>
              <p:pic>
                <p:nvPicPr>
                  <p:cNvPr id="105" name="Graphic 104" descr="Cursor outline">
                    <a:extLst>
                      <a:ext uri="{FF2B5EF4-FFF2-40B4-BE49-F238E27FC236}">
                        <a16:creationId xmlns:a16="http://schemas.microsoft.com/office/drawing/2014/main" id="{A759C468-3E58-1F26-5A84-E474494DAD6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830582" y="4774789"/>
                    <a:ext cx="1051006" cy="1051004"/>
                  </a:xfrm>
                  <a:prstGeom prst="rect">
                    <a:avLst/>
                  </a:prstGeom>
                </p:spPr>
              </p:pic>
              <p:sp>
                <p:nvSpPr>
                  <p:cNvPr id="106" name="Isosceles Triangle 105">
                    <a:extLst>
                      <a:ext uri="{FF2B5EF4-FFF2-40B4-BE49-F238E27FC236}">
                        <a16:creationId xmlns:a16="http://schemas.microsoft.com/office/drawing/2014/main" id="{52A92832-4BEE-1AE2-D354-3815321A8F7F}"/>
                      </a:ext>
                    </a:extLst>
                  </p:cNvPr>
                  <p:cNvSpPr/>
                  <p:nvPr/>
                </p:nvSpPr>
                <p:spPr>
                  <a:xfrm rot="19211093">
                    <a:off x="11109817" y="5003578"/>
                    <a:ext cx="242829" cy="355681"/>
                  </a:xfrm>
                  <a:prstGeom prst="triangle">
                    <a:avLst/>
                  </a:prstGeom>
                  <a:solidFill>
                    <a:schemeClr val="bg2"/>
                  </a:solidFill>
                  <a:ln w="28575" cap="flat" cmpd="sng" algn="ctr">
                    <a:solidFill>
                      <a:schemeClr val="bg2"/>
                    </a:solidFill>
                    <a:prstDash val="solid"/>
                  </a:ln>
                  <a:effectLst/>
                </p:spPr>
                <p:txBody>
                  <a:bodyPr rtlCol="0" anchor="ctr"/>
                  <a:lstStyle/>
                  <a:p>
                    <a:pPr algn="ctr" defTabSz="914400"/>
                    <a:endParaRPr lang="en-US" sz="1100" b="1" kern="0" dirty="0">
                      <a:solidFill>
                        <a:srgbClr val="FF0000"/>
                      </a:solidFill>
                      <a:latin typeface="Arial"/>
                    </a:endParaRPr>
                  </a:p>
                </p:txBody>
              </p:sp>
            </p:grpSp>
          </p:grpSp>
          <p:pic>
            <p:nvPicPr>
              <p:cNvPr id="99" name="Graphic 98" descr="Clipboard Partially Checked outline">
                <a:extLst>
                  <a:ext uri="{FF2B5EF4-FFF2-40B4-BE49-F238E27FC236}">
                    <a16:creationId xmlns:a16="http://schemas.microsoft.com/office/drawing/2014/main" id="{CDBACE2C-238A-46F2-271D-71858CFB820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783995" y="4770467"/>
                <a:ext cx="914400" cy="914400"/>
              </a:xfrm>
              <a:prstGeom prst="rect">
                <a:avLst/>
              </a:prstGeom>
            </p:spPr>
          </p:pic>
          <p:sp>
            <p:nvSpPr>
              <p:cNvPr id="100" name="AutoShape 302">
                <a:extLst>
                  <a:ext uri="{FF2B5EF4-FFF2-40B4-BE49-F238E27FC236}">
                    <a16:creationId xmlns:a16="http://schemas.microsoft.com/office/drawing/2014/main" id="{11129050-6400-A4E9-C1FD-C9A573B99D4E}"/>
                  </a:ext>
                </a:extLst>
              </p:cNvPr>
              <p:cNvSpPr>
                <a:spLocks/>
              </p:cNvSpPr>
              <p:nvPr/>
            </p:nvSpPr>
            <p:spPr bwMode="auto">
              <a:xfrm rot="16200000">
                <a:off x="10831727" y="3712191"/>
                <a:ext cx="232427" cy="2022106"/>
              </a:xfrm>
              <a:prstGeom prst="rightBrace">
                <a:avLst>
                  <a:gd name="adj1" fmla="val 65909"/>
                  <a:gd name="adj2" fmla="val 50000"/>
                </a:avLst>
              </a:prstGeom>
              <a:noFill/>
              <a:ln w="19050">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defTabSz="914400">
                  <a:defRPr/>
                </a:pPr>
                <a:endParaRPr lang="en-US" kern="0" dirty="0">
                  <a:solidFill>
                    <a:sysClr val="windowText" lastClr="000000"/>
                  </a:solidFill>
                </a:endParaRPr>
              </a:p>
            </p:txBody>
          </p:sp>
          <p:sp>
            <p:nvSpPr>
              <p:cNvPr id="101" name="Text Box 307">
                <a:extLst>
                  <a:ext uri="{FF2B5EF4-FFF2-40B4-BE49-F238E27FC236}">
                    <a16:creationId xmlns:a16="http://schemas.microsoft.com/office/drawing/2014/main" id="{7E0A8CA4-D3A4-A2BF-C4CB-A40714DB6BB7}"/>
                  </a:ext>
                </a:extLst>
              </p:cNvPr>
              <p:cNvSpPr txBox="1">
                <a:spLocks noChangeArrowheads="1"/>
              </p:cNvSpPr>
              <p:nvPr/>
            </p:nvSpPr>
            <p:spPr bwMode="auto">
              <a:xfrm>
                <a:off x="9493737" y="5825760"/>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Trigger</a:t>
                </a:r>
              </a:p>
            </p:txBody>
          </p:sp>
          <p:sp>
            <p:nvSpPr>
              <p:cNvPr id="102" name="Text Box 307">
                <a:extLst>
                  <a:ext uri="{FF2B5EF4-FFF2-40B4-BE49-F238E27FC236}">
                    <a16:creationId xmlns:a16="http://schemas.microsoft.com/office/drawing/2014/main" id="{453C8196-44DE-96A6-2F68-9DAB375BC33C}"/>
                  </a:ext>
                </a:extLst>
              </p:cNvPr>
              <p:cNvSpPr txBox="1">
                <a:spLocks noChangeArrowheads="1"/>
              </p:cNvSpPr>
              <p:nvPr/>
            </p:nvSpPr>
            <p:spPr bwMode="auto">
              <a:xfrm>
                <a:off x="10613050" y="5825760"/>
                <a:ext cx="1490662"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User-initiated change</a:t>
                </a:r>
              </a:p>
            </p:txBody>
          </p:sp>
        </p:grpSp>
        <p:cxnSp>
          <p:nvCxnSpPr>
            <p:cNvPr id="56" name="Straight Connector 55">
              <a:extLst>
                <a:ext uri="{FF2B5EF4-FFF2-40B4-BE49-F238E27FC236}">
                  <a16:creationId xmlns:a16="http://schemas.microsoft.com/office/drawing/2014/main" id="{5036B282-18F0-DDB3-6C65-EE38D113136C}"/>
                </a:ext>
              </a:extLst>
            </p:cNvPr>
            <p:cNvCxnSpPr/>
            <p:nvPr/>
          </p:nvCxnSpPr>
          <p:spPr>
            <a:xfrm flipH="1">
              <a:off x="6354267" y="2209570"/>
              <a:ext cx="2719227" cy="2946629"/>
            </a:xfrm>
            <a:prstGeom prst="line">
              <a:avLst/>
            </a:prstGeom>
            <a:ln/>
          </p:spPr>
          <p:style>
            <a:lnRef idx="1">
              <a:schemeClr val="accent1"/>
            </a:lnRef>
            <a:fillRef idx="0">
              <a:schemeClr val="accent1"/>
            </a:fillRef>
            <a:effectRef idx="0">
              <a:schemeClr val="accent1"/>
            </a:effectRef>
            <a:fontRef idx="minor">
              <a:schemeClr val="tx1"/>
            </a:fontRef>
          </p:style>
        </p:cxnSp>
        <p:sp>
          <p:nvSpPr>
            <p:cNvPr id="57" name="Text Box 307">
              <a:extLst>
                <a:ext uri="{FF2B5EF4-FFF2-40B4-BE49-F238E27FC236}">
                  <a16:creationId xmlns:a16="http://schemas.microsoft.com/office/drawing/2014/main" id="{73260FBF-6291-62B4-3329-8F3862C197DB}"/>
                </a:ext>
              </a:extLst>
            </p:cNvPr>
            <p:cNvSpPr txBox="1">
              <a:spLocks noChangeArrowheads="1"/>
            </p:cNvSpPr>
            <p:nvPr/>
          </p:nvSpPr>
          <p:spPr bwMode="auto">
            <a:xfrm>
              <a:off x="1209340" y="4959887"/>
              <a:ext cx="5146170" cy="3829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Connectors enable you to connect apps, data, and devices in the cloud.</a:t>
              </a:r>
            </a:p>
          </p:txBody>
        </p:sp>
        <p:grpSp>
          <p:nvGrpSpPr>
            <p:cNvPr id="58" name="Group 57">
              <a:extLst>
                <a:ext uri="{FF2B5EF4-FFF2-40B4-BE49-F238E27FC236}">
                  <a16:creationId xmlns:a16="http://schemas.microsoft.com/office/drawing/2014/main" id="{91D13C45-5284-AD43-3AD4-E0EA89BEBD13}"/>
                </a:ext>
              </a:extLst>
            </p:cNvPr>
            <p:cNvGrpSpPr/>
            <p:nvPr/>
          </p:nvGrpSpPr>
          <p:grpSpPr>
            <a:xfrm>
              <a:off x="9585696" y="2552294"/>
              <a:ext cx="731520" cy="731520"/>
              <a:chOff x="799878" y="4650974"/>
              <a:chExt cx="731520" cy="731520"/>
            </a:xfrm>
          </p:grpSpPr>
          <p:pic>
            <p:nvPicPr>
              <p:cNvPr id="96" name="Graphic 95" descr="Tablet outline">
                <a:extLst>
                  <a:ext uri="{FF2B5EF4-FFF2-40B4-BE49-F238E27FC236}">
                    <a16:creationId xmlns:a16="http://schemas.microsoft.com/office/drawing/2014/main" id="{71549797-8D26-4CF1-5088-24630EBF448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99878" y="4650974"/>
                <a:ext cx="731520" cy="731520"/>
              </a:xfrm>
              <a:prstGeom prst="rect">
                <a:avLst/>
              </a:prstGeom>
            </p:spPr>
          </p:pic>
          <p:pic>
            <p:nvPicPr>
              <p:cNvPr id="97" name="Graphic 96" descr="Arrow circle with solid fill">
                <a:extLst>
                  <a:ext uri="{FF2B5EF4-FFF2-40B4-BE49-F238E27FC236}">
                    <a16:creationId xmlns:a16="http://schemas.microsoft.com/office/drawing/2014/main" id="{3B17425E-8AB7-79EC-78E8-FE6CD8DE80D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5846" y="4788134"/>
                <a:ext cx="457200" cy="457200"/>
              </a:xfrm>
              <a:prstGeom prst="rect">
                <a:avLst/>
              </a:prstGeom>
            </p:spPr>
          </p:pic>
        </p:grpSp>
        <p:grpSp>
          <p:nvGrpSpPr>
            <p:cNvPr id="59" name="Group 58">
              <a:extLst>
                <a:ext uri="{FF2B5EF4-FFF2-40B4-BE49-F238E27FC236}">
                  <a16:creationId xmlns:a16="http://schemas.microsoft.com/office/drawing/2014/main" id="{B2E24C6E-35FE-F58D-FAA9-152A7A9E7413}"/>
                </a:ext>
              </a:extLst>
            </p:cNvPr>
            <p:cNvGrpSpPr/>
            <p:nvPr/>
          </p:nvGrpSpPr>
          <p:grpSpPr>
            <a:xfrm>
              <a:off x="3397944" y="1820546"/>
              <a:ext cx="4529834" cy="2317276"/>
              <a:chOff x="1918759" y="1898016"/>
              <a:chExt cx="4529834" cy="2317276"/>
            </a:xfrm>
          </p:grpSpPr>
          <p:pic>
            <p:nvPicPr>
              <p:cNvPr id="86" name="Graphic 85" descr="Server outline">
                <a:extLst>
                  <a:ext uri="{FF2B5EF4-FFF2-40B4-BE49-F238E27FC236}">
                    <a16:creationId xmlns:a16="http://schemas.microsoft.com/office/drawing/2014/main" id="{4B18A060-A1DB-04C0-F969-AAA38AFEE14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846204" y="2105645"/>
                <a:ext cx="731520" cy="731520"/>
              </a:xfrm>
              <a:prstGeom prst="rect">
                <a:avLst/>
              </a:prstGeom>
            </p:spPr>
          </p:pic>
          <p:pic>
            <p:nvPicPr>
              <p:cNvPr id="87" name="Graphic 86" descr="Database outline">
                <a:extLst>
                  <a:ext uri="{FF2B5EF4-FFF2-40B4-BE49-F238E27FC236}">
                    <a16:creationId xmlns:a16="http://schemas.microsoft.com/office/drawing/2014/main" id="{E2070EB9-E479-5075-DA55-FC3F5A1BB77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795502" y="3196235"/>
                <a:ext cx="731520" cy="731520"/>
              </a:xfrm>
              <a:prstGeom prst="rect">
                <a:avLst/>
              </a:prstGeom>
            </p:spPr>
          </p:pic>
          <p:pic>
            <p:nvPicPr>
              <p:cNvPr id="88" name="Graphic 87" descr="Table outline">
                <a:extLst>
                  <a:ext uri="{FF2B5EF4-FFF2-40B4-BE49-F238E27FC236}">
                    <a16:creationId xmlns:a16="http://schemas.microsoft.com/office/drawing/2014/main" id="{FF981E5B-55EB-ADD5-5CB6-6D4F0A8A6344}"/>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743365" y="2188323"/>
                <a:ext cx="731520" cy="731520"/>
              </a:xfrm>
              <a:prstGeom prst="rect">
                <a:avLst/>
              </a:prstGeom>
            </p:spPr>
          </p:pic>
          <p:sp>
            <p:nvSpPr>
              <p:cNvPr id="89" name="Cloud 88">
                <a:extLst>
                  <a:ext uri="{FF2B5EF4-FFF2-40B4-BE49-F238E27FC236}">
                    <a16:creationId xmlns:a16="http://schemas.microsoft.com/office/drawing/2014/main" id="{D6812E4E-0BDE-1C0E-7E20-1EB0753962E0}"/>
                  </a:ext>
                </a:extLst>
              </p:cNvPr>
              <p:cNvSpPr/>
              <p:nvPr/>
            </p:nvSpPr>
            <p:spPr>
              <a:xfrm>
                <a:off x="1918759" y="1898016"/>
                <a:ext cx="4529834" cy="2317276"/>
              </a:xfrm>
              <a:prstGeom prst="cloud">
                <a:avLst/>
              </a:prstGeom>
              <a:noFill/>
              <a:ln w="28575" cap="flat" cmpd="sng" algn="ctr">
                <a:solidFill>
                  <a:schemeClr val="tx2"/>
                </a:solidFill>
                <a:prstDash val="solid"/>
              </a:ln>
              <a:effectLst/>
            </p:spPr>
            <p:txBody>
              <a:bodyPr rtlCol="0" anchor="ctr"/>
              <a:lstStyle/>
              <a:p>
                <a:pPr algn="ctr" defTabSz="914400"/>
                <a:endParaRPr lang="en-US" sz="1100" b="1" kern="0" dirty="0">
                  <a:solidFill>
                    <a:srgbClr val="FF0000"/>
                  </a:solidFill>
                  <a:latin typeface="Arial"/>
                </a:endParaRPr>
              </a:p>
            </p:txBody>
          </p:sp>
          <p:pic>
            <p:nvPicPr>
              <p:cNvPr id="90" name="Graphic 89" descr="Server outline">
                <a:extLst>
                  <a:ext uri="{FF2B5EF4-FFF2-40B4-BE49-F238E27FC236}">
                    <a16:creationId xmlns:a16="http://schemas.microsoft.com/office/drawing/2014/main" id="{FFD620F2-69B1-FE81-0A7D-BA0B7B10F56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57254" y="2872265"/>
                <a:ext cx="731520" cy="731520"/>
              </a:xfrm>
              <a:prstGeom prst="rect">
                <a:avLst/>
              </a:prstGeom>
            </p:spPr>
          </p:pic>
          <p:pic>
            <p:nvPicPr>
              <p:cNvPr id="91" name="Graphic 90" descr="Table outline">
                <a:extLst>
                  <a:ext uri="{FF2B5EF4-FFF2-40B4-BE49-F238E27FC236}">
                    <a16:creationId xmlns:a16="http://schemas.microsoft.com/office/drawing/2014/main" id="{BFD4A6C6-6ACB-0FD3-2D99-A30D3BB2CC7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490337" y="2337581"/>
                <a:ext cx="731520" cy="731520"/>
              </a:xfrm>
              <a:prstGeom prst="rect">
                <a:avLst/>
              </a:prstGeom>
            </p:spPr>
          </p:pic>
          <p:pic>
            <p:nvPicPr>
              <p:cNvPr id="92" name="Graphic 91" descr="Database outline">
                <a:extLst>
                  <a:ext uri="{FF2B5EF4-FFF2-40B4-BE49-F238E27FC236}">
                    <a16:creationId xmlns:a16="http://schemas.microsoft.com/office/drawing/2014/main" id="{3CA07E2F-090D-2AE6-22C2-CC503D96D08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393663" y="2652195"/>
                <a:ext cx="731520" cy="731520"/>
              </a:xfrm>
              <a:prstGeom prst="rect">
                <a:avLst/>
              </a:prstGeom>
            </p:spPr>
          </p:pic>
          <p:pic>
            <p:nvPicPr>
              <p:cNvPr id="93" name="Graphic 92" descr="Illustrator outline">
                <a:extLst>
                  <a:ext uri="{FF2B5EF4-FFF2-40B4-BE49-F238E27FC236}">
                    <a16:creationId xmlns:a16="http://schemas.microsoft.com/office/drawing/2014/main" id="{CCD6E800-4356-1EC1-E28E-5371617391B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3627030" y="3301037"/>
                <a:ext cx="731520" cy="731520"/>
              </a:xfrm>
              <a:prstGeom prst="rect">
                <a:avLst/>
              </a:prstGeom>
            </p:spPr>
          </p:pic>
          <p:pic>
            <p:nvPicPr>
              <p:cNvPr id="94" name="Graphic 93" descr="Vlog outline">
                <a:extLst>
                  <a:ext uri="{FF2B5EF4-FFF2-40B4-BE49-F238E27FC236}">
                    <a16:creationId xmlns:a16="http://schemas.microsoft.com/office/drawing/2014/main" id="{E471BED7-5B7A-DEEE-DFBE-9843F96A52D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437395" y="2643582"/>
                <a:ext cx="731520" cy="731520"/>
              </a:xfrm>
              <a:prstGeom prst="rect">
                <a:avLst/>
              </a:prstGeom>
            </p:spPr>
          </p:pic>
          <p:pic>
            <p:nvPicPr>
              <p:cNvPr id="95" name="Graphic 94" descr="Selfie outline">
                <a:extLst>
                  <a:ext uri="{FF2B5EF4-FFF2-40B4-BE49-F238E27FC236}">
                    <a16:creationId xmlns:a16="http://schemas.microsoft.com/office/drawing/2014/main" id="{7A91E9DA-CD93-95C8-D17E-5D8E7596ACD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432852" y="2237532"/>
                <a:ext cx="731520" cy="731520"/>
              </a:xfrm>
              <a:prstGeom prst="rect">
                <a:avLst/>
              </a:prstGeom>
            </p:spPr>
          </p:pic>
        </p:grpSp>
        <p:grpSp>
          <p:nvGrpSpPr>
            <p:cNvPr id="60" name="Group 59">
              <a:extLst>
                <a:ext uri="{FF2B5EF4-FFF2-40B4-BE49-F238E27FC236}">
                  <a16:creationId xmlns:a16="http://schemas.microsoft.com/office/drawing/2014/main" id="{23F77247-9F65-17E8-BDC0-0C90A0EDC881}"/>
                </a:ext>
              </a:extLst>
            </p:cNvPr>
            <p:cNvGrpSpPr/>
            <p:nvPr/>
          </p:nvGrpSpPr>
          <p:grpSpPr>
            <a:xfrm>
              <a:off x="2061706" y="1964171"/>
              <a:ext cx="731520" cy="2419302"/>
              <a:chOff x="1745584" y="1886341"/>
              <a:chExt cx="731520" cy="2419302"/>
            </a:xfrm>
          </p:grpSpPr>
          <p:grpSp>
            <p:nvGrpSpPr>
              <p:cNvPr id="77" name="Group 76">
                <a:extLst>
                  <a:ext uri="{FF2B5EF4-FFF2-40B4-BE49-F238E27FC236}">
                    <a16:creationId xmlns:a16="http://schemas.microsoft.com/office/drawing/2014/main" id="{F1BC57E8-6450-3D7B-FE2F-4DC84EAF30C4}"/>
                  </a:ext>
                </a:extLst>
              </p:cNvPr>
              <p:cNvGrpSpPr/>
              <p:nvPr/>
            </p:nvGrpSpPr>
            <p:grpSpPr>
              <a:xfrm>
                <a:off x="1745584" y="1886341"/>
                <a:ext cx="731520" cy="731520"/>
                <a:chOff x="799878" y="4650974"/>
                <a:chExt cx="731520" cy="731520"/>
              </a:xfrm>
            </p:grpSpPr>
            <p:pic>
              <p:nvPicPr>
                <p:cNvPr id="84" name="Graphic 83" descr="Tablet outline">
                  <a:extLst>
                    <a:ext uri="{FF2B5EF4-FFF2-40B4-BE49-F238E27FC236}">
                      <a16:creationId xmlns:a16="http://schemas.microsoft.com/office/drawing/2014/main" id="{B9AC799C-CE9B-19B1-71CF-7D6960D7AA5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99878" y="4650974"/>
                  <a:ext cx="731520" cy="731520"/>
                </a:xfrm>
                <a:prstGeom prst="rect">
                  <a:avLst/>
                </a:prstGeom>
              </p:spPr>
            </p:pic>
            <p:pic>
              <p:nvPicPr>
                <p:cNvPr id="85" name="Graphic 84" descr="Arrow circle with solid fill">
                  <a:extLst>
                    <a:ext uri="{FF2B5EF4-FFF2-40B4-BE49-F238E27FC236}">
                      <a16:creationId xmlns:a16="http://schemas.microsoft.com/office/drawing/2014/main" id="{D90CC012-538D-68AE-55C0-CBBD13DD0B3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5846" y="4788134"/>
                  <a:ext cx="457200" cy="457200"/>
                </a:xfrm>
                <a:prstGeom prst="rect">
                  <a:avLst/>
                </a:prstGeom>
              </p:spPr>
            </p:pic>
          </p:grpSp>
          <p:grpSp>
            <p:nvGrpSpPr>
              <p:cNvPr id="78" name="Group 77">
                <a:extLst>
                  <a:ext uri="{FF2B5EF4-FFF2-40B4-BE49-F238E27FC236}">
                    <a16:creationId xmlns:a16="http://schemas.microsoft.com/office/drawing/2014/main" id="{39A0B93A-15C9-A7E6-540E-29FC00F0A4D6}"/>
                  </a:ext>
                </a:extLst>
              </p:cNvPr>
              <p:cNvGrpSpPr/>
              <p:nvPr/>
            </p:nvGrpSpPr>
            <p:grpSpPr>
              <a:xfrm>
                <a:off x="1745584" y="2730232"/>
                <a:ext cx="731520" cy="731520"/>
                <a:chOff x="799878" y="4650974"/>
                <a:chExt cx="731520" cy="731520"/>
              </a:xfrm>
            </p:grpSpPr>
            <p:pic>
              <p:nvPicPr>
                <p:cNvPr id="82" name="Graphic 81" descr="Tablet outline">
                  <a:extLst>
                    <a:ext uri="{FF2B5EF4-FFF2-40B4-BE49-F238E27FC236}">
                      <a16:creationId xmlns:a16="http://schemas.microsoft.com/office/drawing/2014/main" id="{FB66C085-320E-E378-F805-E264F77E6D0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99878" y="4650974"/>
                  <a:ext cx="731520" cy="731520"/>
                </a:xfrm>
                <a:prstGeom prst="rect">
                  <a:avLst/>
                </a:prstGeom>
              </p:spPr>
            </p:pic>
            <p:pic>
              <p:nvPicPr>
                <p:cNvPr id="83" name="Graphic 82" descr="Arrow circle with solid fill">
                  <a:extLst>
                    <a:ext uri="{FF2B5EF4-FFF2-40B4-BE49-F238E27FC236}">
                      <a16:creationId xmlns:a16="http://schemas.microsoft.com/office/drawing/2014/main" id="{67126E5C-1A04-9229-7C3D-53C412921A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5846" y="4788134"/>
                  <a:ext cx="457200" cy="457200"/>
                </a:xfrm>
                <a:prstGeom prst="rect">
                  <a:avLst/>
                </a:prstGeom>
              </p:spPr>
            </p:pic>
          </p:grpSp>
          <p:grpSp>
            <p:nvGrpSpPr>
              <p:cNvPr id="79" name="Group 78">
                <a:extLst>
                  <a:ext uri="{FF2B5EF4-FFF2-40B4-BE49-F238E27FC236}">
                    <a16:creationId xmlns:a16="http://schemas.microsoft.com/office/drawing/2014/main" id="{507EFABF-AD1A-C3A4-9AF4-80DF206AFC8F}"/>
                  </a:ext>
                </a:extLst>
              </p:cNvPr>
              <p:cNvGrpSpPr/>
              <p:nvPr/>
            </p:nvGrpSpPr>
            <p:grpSpPr>
              <a:xfrm>
                <a:off x="1745584" y="3574123"/>
                <a:ext cx="731520" cy="731520"/>
                <a:chOff x="799878" y="4650974"/>
                <a:chExt cx="731520" cy="731520"/>
              </a:xfrm>
            </p:grpSpPr>
            <p:pic>
              <p:nvPicPr>
                <p:cNvPr id="80" name="Graphic 79" descr="Tablet outline">
                  <a:extLst>
                    <a:ext uri="{FF2B5EF4-FFF2-40B4-BE49-F238E27FC236}">
                      <a16:creationId xmlns:a16="http://schemas.microsoft.com/office/drawing/2014/main" id="{8E29E373-BF9C-4FA2-9748-A7C3C77C11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99878" y="4650974"/>
                  <a:ext cx="731520" cy="731520"/>
                </a:xfrm>
                <a:prstGeom prst="rect">
                  <a:avLst/>
                </a:prstGeom>
              </p:spPr>
            </p:pic>
            <p:pic>
              <p:nvPicPr>
                <p:cNvPr id="81" name="Graphic 80" descr="Arrow circle with solid fill">
                  <a:extLst>
                    <a:ext uri="{FF2B5EF4-FFF2-40B4-BE49-F238E27FC236}">
                      <a16:creationId xmlns:a16="http://schemas.microsoft.com/office/drawing/2014/main" id="{77F38524-FB89-E768-058D-E6B911AEE04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5846" y="4788134"/>
                  <a:ext cx="457200" cy="457200"/>
                </a:xfrm>
                <a:prstGeom prst="rect">
                  <a:avLst/>
                </a:prstGeom>
              </p:spPr>
            </p:pic>
          </p:grpSp>
        </p:grpSp>
        <p:sp>
          <p:nvSpPr>
            <p:cNvPr id="61" name="Rectangle 60">
              <a:extLst>
                <a:ext uri="{FF2B5EF4-FFF2-40B4-BE49-F238E27FC236}">
                  <a16:creationId xmlns:a16="http://schemas.microsoft.com/office/drawing/2014/main" id="{8EC8E2A6-3E39-7E88-73F4-212DFF43594B}"/>
                </a:ext>
              </a:extLst>
            </p:cNvPr>
            <p:cNvSpPr/>
            <p:nvPr/>
          </p:nvSpPr>
          <p:spPr>
            <a:xfrm>
              <a:off x="1884146" y="1886341"/>
              <a:ext cx="1085054" cy="2457059"/>
            </a:xfrm>
            <a:prstGeom prst="rect">
              <a:avLst/>
            </a:prstGeom>
            <a:noFill/>
            <a:ln w="28575" cap="flat" cmpd="sng" algn="ctr">
              <a:solidFill>
                <a:srgbClr val="E62428"/>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62" name="Arrow: Curved Down 61">
              <a:extLst>
                <a:ext uri="{FF2B5EF4-FFF2-40B4-BE49-F238E27FC236}">
                  <a16:creationId xmlns:a16="http://schemas.microsoft.com/office/drawing/2014/main" id="{59C0D4E7-DEBB-0445-918F-FA30A93D67AD}"/>
                </a:ext>
              </a:extLst>
            </p:cNvPr>
            <p:cNvSpPr/>
            <p:nvPr/>
          </p:nvSpPr>
          <p:spPr>
            <a:xfrm rot="574040">
              <a:off x="2660198" y="1549572"/>
              <a:ext cx="1597302" cy="432570"/>
            </a:xfrm>
            <a:prstGeom prst="curvedDownArrow">
              <a:avLst/>
            </a:prstGeom>
            <a:noFill/>
            <a:ln w="28575" cap="flat" cmpd="sng" algn="ctr">
              <a:solidFill>
                <a:schemeClr val="tx1"/>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63" name="Arrow: Curved Down 62">
              <a:extLst>
                <a:ext uri="{FF2B5EF4-FFF2-40B4-BE49-F238E27FC236}">
                  <a16:creationId xmlns:a16="http://schemas.microsoft.com/office/drawing/2014/main" id="{78DD2341-A736-BDAE-85A6-06C15035D99A}"/>
                </a:ext>
              </a:extLst>
            </p:cNvPr>
            <p:cNvSpPr/>
            <p:nvPr/>
          </p:nvSpPr>
          <p:spPr>
            <a:xfrm rot="20436279" flipV="1">
              <a:off x="2849324" y="4154977"/>
              <a:ext cx="1597302" cy="432570"/>
            </a:xfrm>
            <a:prstGeom prst="curvedDownArrow">
              <a:avLst/>
            </a:prstGeom>
            <a:noFill/>
            <a:ln w="28575" cap="flat" cmpd="sng" algn="ctr">
              <a:solidFill>
                <a:schemeClr val="tx1"/>
              </a:solidFill>
              <a:prstDash val="solid"/>
            </a:ln>
            <a:effectLst/>
          </p:spPr>
          <p:txBody>
            <a:bodyPr rtlCol="0" anchor="ctr"/>
            <a:lstStyle/>
            <a:p>
              <a:pPr algn="ctr" defTabSz="914400"/>
              <a:endParaRPr lang="en-US" sz="1100" b="1" kern="0" dirty="0">
                <a:solidFill>
                  <a:srgbClr val="FF0000"/>
                </a:solidFill>
                <a:latin typeface="Arial"/>
              </a:endParaRPr>
            </a:p>
          </p:txBody>
        </p:sp>
        <p:grpSp>
          <p:nvGrpSpPr>
            <p:cNvPr id="64" name="Group 63">
              <a:extLst>
                <a:ext uri="{FF2B5EF4-FFF2-40B4-BE49-F238E27FC236}">
                  <a16:creationId xmlns:a16="http://schemas.microsoft.com/office/drawing/2014/main" id="{85DBCF09-3010-4BFF-6819-6163BB8927FA}"/>
                </a:ext>
              </a:extLst>
            </p:cNvPr>
            <p:cNvGrpSpPr/>
            <p:nvPr/>
          </p:nvGrpSpPr>
          <p:grpSpPr>
            <a:xfrm>
              <a:off x="369760" y="1839016"/>
              <a:ext cx="1490662" cy="2669612"/>
              <a:chOff x="314105" y="1732205"/>
              <a:chExt cx="1490662" cy="2669612"/>
            </a:xfrm>
          </p:grpSpPr>
          <p:pic>
            <p:nvPicPr>
              <p:cNvPr id="73" name="Graphic 72">
                <a:extLst>
                  <a:ext uri="{FF2B5EF4-FFF2-40B4-BE49-F238E27FC236}">
                    <a16:creationId xmlns:a16="http://schemas.microsoft.com/office/drawing/2014/main" id="{4882D665-B049-A4DB-9150-CBC4243C369B}"/>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02236" y="2068622"/>
                <a:ext cx="914400" cy="914400"/>
              </a:xfrm>
              <a:prstGeom prst="rect">
                <a:avLst/>
              </a:prstGeom>
            </p:spPr>
          </p:pic>
          <p:pic>
            <p:nvPicPr>
              <p:cNvPr id="74" name="Graphic 73">
                <a:extLst>
                  <a:ext uri="{FF2B5EF4-FFF2-40B4-BE49-F238E27FC236}">
                    <a16:creationId xmlns:a16="http://schemas.microsoft.com/office/drawing/2014/main" id="{FA094677-C84C-21ED-4CCB-FA021D98FF77}"/>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02236" y="3194753"/>
                <a:ext cx="914400" cy="914400"/>
              </a:xfrm>
              <a:prstGeom prst="rect">
                <a:avLst/>
              </a:prstGeom>
            </p:spPr>
          </p:pic>
          <p:sp>
            <p:nvSpPr>
              <p:cNvPr id="75" name="Text Box 307">
                <a:extLst>
                  <a:ext uri="{FF2B5EF4-FFF2-40B4-BE49-F238E27FC236}">
                    <a16:creationId xmlns:a16="http://schemas.microsoft.com/office/drawing/2014/main" id="{3BB9B5F4-43E4-433D-298A-F9024F40A320}"/>
                  </a:ext>
                </a:extLst>
              </p:cNvPr>
              <p:cNvSpPr txBox="1">
                <a:spLocks noChangeArrowheads="1"/>
              </p:cNvSpPr>
              <p:nvPr/>
            </p:nvSpPr>
            <p:spPr bwMode="auto">
              <a:xfrm>
                <a:off x="314105" y="4109429"/>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Power Automate</a:t>
                </a:r>
              </a:p>
            </p:txBody>
          </p:sp>
          <p:sp>
            <p:nvSpPr>
              <p:cNvPr id="76" name="Text Box 307">
                <a:extLst>
                  <a:ext uri="{FF2B5EF4-FFF2-40B4-BE49-F238E27FC236}">
                    <a16:creationId xmlns:a16="http://schemas.microsoft.com/office/drawing/2014/main" id="{3D7028CF-C035-9797-BAE3-16710CBE15D0}"/>
                  </a:ext>
                </a:extLst>
              </p:cNvPr>
              <p:cNvSpPr txBox="1">
                <a:spLocks noChangeArrowheads="1"/>
              </p:cNvSpPr>
              <p:nvPr/>
            </p:nvSpPr>
            <p:spPr bwMode="auto">
              <a:xfrm>
                <a:off x="314105" y="1732205"/>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Power Apps</a:t>
                </a:r>
              </a:p>
            </p:txBody>
          </p:sp>
        </p:grpSp>
        <p:sp>
          <p:nvSpPr>
            <p:cNvPr id="65" name="Text Box 307">
              <a:extLst>
                <a:ext uri="{FF2B5EF4-FFF2-40B4-BE49-F238E27FC236}">
                  <a16:creationId xmlns:a16="http://schemas.microsoft.com/office/drawing/2014/main" id="{06EAADDB-3521-F9A9-EDC3-FDBD51839ED0}"/>
                </a:ext>
              </a:extLst>
            </p:cNvPr>
            <p:cNvSpPr txBox="1">
              <a:spLocks noChangeArrowheads="1"/>
            </p:cNvSpPr>
            <p:nvPr/>
          </p:nvSpPr>
          <p:spPr bwMode="auto">
            <a:xfrm>
              <a:off x="10116898" y="2776652"/>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Connection</a:t>
              </a:r>
            </a:p>
          </p:txBody>
        </p:sp>
        <p:sp>
          <p:nvSpPr>
            <p:cNvPr id="66" name="Text Box 307">
              <a:extLst>
                <a:ext uri="{FF2B5EF4-FFF2-40B4-BE49-F238E27FC236}">
                  <a16:creationId xmlns:a16="http://schemas.microsoft.com/office/drawing/2014/main" id="{C9EAD863-8BD7-A476-61F6-8A3C07A63BFD}"/>
                </a:ext>
              </a:extLst>
            </p:cNvPr>
            <p:cNvSpPr txBox="1">
              <a:spLocks noChangeArrowheads="1"/>
            </p:cNvSpPr>
            <p:nvPr/>
          </p:nvSpPr>
          <p:spPr bwMode="auto">
            <a:xfrm>
              <a:off x="8052080" y="3418108"/>
              <a:ext cx="1803701" cy="3363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Access to data sources</a:t>
              </a:r>
            </a:p>
          </p:txBody>
        </p:sp>
        <p:grpSp>
          <p:nvGrpSpPr>
            <p:cNvPr id="67" name="Group 66">
              <a:extLst>
                <a:ext uri="{FF2B5EF4-FFF2-40B4-BE49-F238E27FC236}">
                  <a16:creationId xmlns:a16="http://schemas.microsoft.com/office/drawing/2014/main" id="{C21F0B75-061E-99E6-23E3-BB86A2CCD5EF}"/>
                </a:ext>
              </a:extLst>
            </p:cNvPr>
            <p:cNvGrpSpPr/>
            <p:nvPr/>
          </p:nvGrpSpPr>
          <p:grpSpPr>
            <a:xfrm>
              <a:off x="8052080" y="3903207"/>
              <a:ext cx="1811044" cy="736149"/>
              <a:chOff x="8046180" y="3744245"/>
              <a:chExt cx="1811044" cy="736149"/>
            </a:xfrm>
          </p:grpSpPr>
          <p:pic>
            <p:nvPicPr>
              <p:cNvPr id="69" name="Graphic 68" descr="Table outline">
                <a:extLst>
                  <a:ext uri="{FF2B5EF4-FFF2-40B4-BE49-F238E27FC236}">
                    <a16:creationId xmlns:a16="http://schemas.microsoft.com/office/drawing/2014/main" id="{7DFD6F36-CEDA-A1C6-09E4-875F804BD68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125703" y="3748880"/>
                <a:ext cx="731521" cy="731514"/>
              </a:xfrm>
              <a:prstGeom prst="rect">
                <a:avLst/>
              </a:prstGeom>
            </p:spPr>
          </p:pic>
          <p:pic>
            <p:nvPicPr>
              <p:cNvPr id="70" name="Graphic 69" descr="Database outline">
                <a:extLst>
                  <a:ext uri="{FF2B5EF4-FFF2-40B4-BE49-F238E27FC236}">
                    <a16:creationId xmlns:a16="http://schemas.microsoft.com/office/drawing/2014/main" id="{1A350170-77F5-AA09-CE0B-1A9B460BA99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22336" y="3744245"/>
                <a:ext cx="731521" cy="731515"/>
              </a:xfrm>
              <a:prstGeom prst="rect">
                <a:avLst/>
              </a:prstGeom>
            </p:spPr>
          </p:pic>
          <p:pic>
            <p:nvPicPr>
              <p:cNvPr id="71" name="Graphic 70" descr="Unlock outline">
                <a:extLst>
                  <a:ext uri="{FF2B5EF4-FFF2-40B4-BE49-F238E27FC236}">
                    <a16:creationId xmlns:a16="http://schemas.microsoft.com/office/drawing/2014/main" id="{DDD351B5-1B01-ED86-9C24-297EBC212B70}"/>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8046180" y="3960303"/>
                <a:ext cx="387795" cy="387795"/>
              </a:xfrm>
              <a:prstGeom prst="rect">
                <a:avLst/>
              </a:prstGeom>
            </p:spPr>
          </p:pic>
          <p:pic>
            <p:nvPicPr>
              <p:cNvPr id="72" name="Graphic 71" descr="Unlock outline">
                <a:extLst>
                  <a:ext uri="{FF2B5EF4-FFF2-40B4-BE49-F238E27FC236}">
                    <a16:creationId xmlns:a16="http://schemas.microsoft.com/office/drawing/2014/main" id="{C775F548-A867-AB75-FDC0-B6CC1BE4F939}"/>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8871230" y="3881483"/>
                <a:ext cx="387795" cy="387795"/>
              </a:xfrm>
              <a:prstGeom prst="rect">
                <a:avLst/>
              </a:prstGeom>
            </p:spPr>
          </p:pic>
        </p:grpSp>
        <p:sp>
          <p:nvSpPr>
            <p:cNvPr id="68" name="AutoShape 302">
              <a:extLst>
                <a:ext uri="{FF2B5EF4-FFF2-40B4-BE49-F238E27FC236}">
                  <a16:creationId xmlns:a16="http://schemas.microsoft.com/office/drawing/2014/main" id="{9727BF01-1F6A-541D-5C39-2F12C97CBF90}"/>
                </a:ext>
              </a:extLst>
            </p:cNvPr>
            <p:cNvSpPr>
              <a:spLocks/>
            </p:cNvSpPr>
            <p:nvPr/>
          </p:nvSpPr>
          <p:spPr bwMode="auto">
            <a:xfrm rot="16200000">
              <a:off x="9846651" y="1534104"/>
              <a:ext cx="232427" cy="3582285"/>
            </a:xfrm>
            <a:prstGeom prst="rightBrace">
              <a:avLst>
                <a:gd name="adj1" fmla="val 65909"/>
                <a:gd name="adj2" fmla="val 50000"/>
              </a:avLst>
            </a:prstGeom>
            <a:noFill/>
            <a:ln w="19050">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defTabSz="914400">
                <a:defRPr/>
              </a:pPr>
              <a:endParaRPr lang="en-US" kern="0" dirty="0">
                <a:solidFill>
                  <a:sysClr val="windowText" lastClr="000000"/>
                </a:solidFill>
              </a:endParaRPr>
            </a:p>
          </p:txBody>
        </p:sp>
      </p:grpSp>
    </p:spTree>
    <p:extLst>
      <p:ext uri="{BB962C8B-B14F-4D97-AF65-F5344CB8AC3E}">
        <p14:creationId xmlns:p14="http://schemas.microsoft.com/office/powerpoint/2010/main" val="19179475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91491B5-81FC-10FC-8D0C-8CC643D12CE4}"/>
              </a:ext>
            </a:extLst>
          </p:cNvPr>
          <p:cNvSpPr>
            <a:spLocks noGrp="1"/>
          </p:cNvSpPr>
          <p:nvPr>
            <p:ph type="title"/>
          </p:nvPr>
        </p:nvSpPr>
        <p:spPr/>
        <p:txBody>
          <a:bodyPr/>
          <a:lstStyle/>
          <a:p>
            <a:r>
              <a:rPr lang="en-US" dirty="0"/>
              <a:t>Guidelines for Selecting a Power Platform Component to Build Business Solutions</a:t>
            </a:r>
          </a:p>
        </p:txBody>
      </p:sp>
      <p:sp>
        <p:nvSpPr>
          <p:cNvPr id="3" name="Slide Number Placeholder 2">
            <a:extLst>
              <a:ext uri="{FF2B5EF4-FFF2-40B4-BE49-F238E27FC236}">
                <a16:creationId xmlns:a16="http://schemas.microsoft.com/office/drawing/2014/main" id="{C8E6EBA1-1B8A-D5C5-9207-E3B6101633B7}"/>
              </a:ext>
            </a:extLst>
          </p:cNvPr>
          <p:cNvSpPr>
            <a:spLocks noGrp="1"/>
          </p:cNvSpPr>
          <p:nvPr>
            <p:ph type="sldNum" sz="quarter" idx="12"/>
          </p:nvPr>
        </p:nvSpPr>
        <p:spPr/>
        <p:txBody>
          <a:bodyPr/>
          <a:lstStyle/>
          <a:p>
            <a:fld id="{A8160BDD-7155-D744-B749-9730458604AD}" type="slidenum">
              <a:rPr lang="en-US" smtClean="0"/>
              <a:pPr/>
              <a:t>13</a:t>
            </a:fld>
            <a:endParaRPr lang="en-US" dirty="0"/>
          </a:p>
        </p:txBody>
      </p:sp>
      <p:graphicFrame>
        <p:nvGraphicFramePr>
          <p:cNvPr id="6" name="Group 64">
            <a:extLst>
              <a:ext uri="{FF2B5EF4-FFF2-40B4-BE49-F238E27FC236}">
                <a16:creationId xmlns:a16="http://schemas.microsoft.com/office/drawing/2014/main" id="{78497975-72E5-8DDE-7FD5-23E92DE02471}"/>
              </a:ext>
            </a:extLst>
          </p:cNvPr>
          <p:cNvGraphicFramePr>
            <a:graphicFrameLocks noGrp="1"/>
          </p:cNvGraphicFramePr>
          <p:nvPr>
            <p:extLst>
              <p:ext uri="{D42A27DB-BD31-4B8C-83A1-F6EECF244321}">
                <p14:modId xmlns:p14="http://schemas.microsoft.com/office/powerpoint/2010/main" val="986062072"/>
              </p:ext>
            </p:extLst>
          </p:nvPr>
        </p:nvGraphicFramePr>
        <p:xfrm>
          <a:off x="1464711" y="1630680"/>
          <a:ext cx="8804078" cy="4234991"/>
        </p:xfrm>
        <a:graphic>
          <a:graphicData uri="http://schemas.openxmlformats.org/drawingml/2006/table">
            <a:tbl>
              <a:tblPr/>
              <a:tblGrid>
                <a:gridCol w="4387449">
                  <a:extLst>
                    <a:ext uri="{9D8B030D-6E8A-4147-A177-3AD203B41FA5}">
                      <a16:colId xmlns:a16="http://schemas.microsoft.com/office/drawing/2014/main" val="20000"/>
                    </a:ext>
                  </a:extLst>
                </a:gridCol>
                <a:gridCol w="4416629">
                  <a:extLst>
                    <a:ext uri="{9D8B030D-6E8A-4147-A177-3AD203B41FA5}">
                      <a16:colId xmlns:a16="http://schemas.microsoft.com/office/drawing/2014/main" val="20001"/>
                    </a:ext>
                  </a:extLst>
                </a:gridCol>
              </a:tblGrid>
              <a:tr h="45732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When You Need To:</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kern="1200" cap="none" normalizeH="0" baseline="0" dirty="0">
                          <a:ln>
                            <a:noFill/>
                          </a:ln>
                          <a:solidFill>
                            <a:schemeClr val="bg1"/>
                          </a:solidFill>
                          <a:effectLst/>
                          <a:latin typeface="Calibri"/>
                          <a:ea typeface="+mn-ea"/>
                          <a:cs typeface="Calibri"/>
                        </a:rPr>
                        <a:t>Consider Using:</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518297">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lang="en-US" sz="1400" b="1" dirty="0"/>
                        <a:t>Create web-based and mobile apps</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kern="1200" cap="none" normalizeH="0" baseline="0" dirty="0">
                          <a:ln>
                            <a:noFill/>
                          </a:ln>
                          <a:solidFill>
                            <a:schemeClr val="tx1"/>
                          </a:solidFill>
                          <a:effectLst/>
                          <a:latin typeface="Calibri"/>
                          <a:ea typeface="+mn-ea"/>
                          <a:cs typeface="Calibri"/>
                        </a:rPr>
                        <a:t>Power Apps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lang="en-US" sz="1400" b="1" dirty="0"/>
                        <a:t>Automate business processes</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Calibri"/>
                          <a:ea typeface="+mn-ea"/>
                          <a:cs typeface="Calibri"/>
                        </a:rPr>
                        <a:t>Power Automate</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lang="en-US" sz="1400" b="1" dirty="0"/>
                        <a:t>Add AI to an app or workflow</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en-US" sz="1400" dirty="0"/>
                        <a:t>AI Builder with Power Apps or Power Automate</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644493269"/>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lang="en-US" sz="1400" b="1" dirty="0"/>
                        <a:t>Share business intelligence and insights</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Calibri"/>
                          <a:ea typeface="+mn-ea"/>
                          <a:cs typeface="Calibri"/>
                        </a:rPr>
                        <a:t>Power BI</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688216294"/>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lang="en-US" sz="1400" b="1" dirty="0"/>
                        <a:t>Create low-code business websites</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400" b="0" i="0" u="none" strike="noStrike" kern="1200" cap="none" normalizeH="0" baseline="0" dirty="0">
                          <a:ln>
                            <a:noFill/>
                          </a:ln>
                          <a:solidFill>
                            <a:schemeClr val="tx1"/>
                          </a:solidFill>
                          <a:effectLst/>
                          <a:latin typeface="Calibri"/>
                          <a:ea typeface="+mn-ea"/>
                          <a:cs typeface="Calibri"/>
                        </a:rPr>
                        <a:t>Power Pages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286631017"/>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lang="en-US" sz="1400" b="1" dirty="0"/>
                        <a:t>Provide assistance to customers or employees</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en-US" sz="1400" dirty="0"/>
                        <a:t>Power Virtual Agents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834737656"/>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lang="en-US" sz="1400" b="1" dirty="0"/>
                        <a:t>Gather, manipulate, and analyze data from multiple data sources</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en-US" sz="1400" dirty="0"/>
                        <a:t>Microsoft Dataverse with any of the main Power Platform components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481030260"/>
                  </a:ext>
                </a:extLst>
              </a:tr>
              <a:tr h="444601">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lang="en-US" sz="1400" b="1" dirty="0"/>
                        <a:t>Incorporate logic into a Power Platform solution</a:t>
                      </a:r>
                      <a:endParaRPr kumimoji="0" lang="en-US" sz="1400" b="1"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en-US" sz="1400" dirty="0"/>
                        <a:t>Power Fx with any of the main Power Platform components</a:t>
                      </a:r>
                      <a:endParaRPr kumimoji="0" lang="en-US" sz="1400" b="0" i="0" u="none" strike="noStrike" kern="1200" cap="none" normalizeH="0" baseline="0" dirty="0">
                        <a:ln>
                          <a:noFill/>
                        </a:ln>
                        <a:solidFill>
                          <a:schemeClr val="tx1"/>
                        </a:solidFill>
                        <a:effectLst/>
                        <a:latin typeface="Calibri"/>
                        <a:ea typeface="+mn-ea"/>
                        <a:cs typeface="Calibri"/>
                      </a:endParaRP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756838859"/>
                  </a:ext>
                </a:extLst>
              </a:tr>
            </a:tbl>
          </a:graphicData>
        </a:graphic>
      </p:graphicFrame>
    </p:spTree>
    <p:extLst>
      <p:ext uri="{BB962C8B-B14F-4D97-AF65-F5344CB8AC3E}">
        <p14:creationId xmlns:p14="http://schemas.microsoft.com/office/powerpoint/2010/main" val="2004471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A679A76-FFB5-E58A-27D4-72461D099EBE}"/>
              </a:ext>
            </a:extLst>
          </p:cNvPr>
          <p:cNvSpPr>
            <a:spLocks noGrp="1"/>
          </p:cNvSpPr>
          <p:nvPr>
            <p:ph type="sldNum" sz="quarter" idx="12"/>
          </p:nvPr>
        </p:nvSpPr>
        <p:spPr/>
        <p:txBody>
          <a:bodyPr/>
          <a:lstStyle/>
          <a:p>
            <a:fld id="{A8160BDD-7155-D744-B749-9730458604AD}" type="slidenum">
              <a:rPr lang="en-US" smtClean="0"/>
              <a:pPr/>
              <a:t>14</a:t>
            </a:fld>
            <a:endParaRPr lang="en-US" dirty="0"/>
          </a:p>
        </p:txBody>
      </p:sp>
      <p:sp>
        <p:nvSpPr>
          <p:cNvPr id="5" name="Title 4">
            <a:extLst>
              <a:ext uri="{FF2B5EF4-FFF2-40B4-BE49-F238E27FC236}">
                <a16:creationId xmlns:a16="http://schemas.microsoft.com/office/drawing/2014/main" id="{27AD09A6-AB25-A561-7A54-B97E2E1A780C}"/>
              </a:ext>
            </a:extLst>
          </p:cNvPr>
          <p:cNvSpPr>
            <a:spLocks noGrp="1"/>
          </p:cNvSpPr>
          <p:nvPr>
            <p:ph type="title"/>
          </p:nvPr>
        </p:nvSpPr>
        <p:spPr/>
        <p:txBody>
          <a:bodyPr/>
          <a:lstStyle/>
          <a:p>
            <a:r>
              <a:rPr lang="en-US" dirty="0"/>
              <a:t>Activity: Selecting Microsoft Power Platform Components to Build Solutions</a:t>
            </a:r>
          </a:p>
        </p:txBody>
      </p:sp>
      <p:sp>
        <p:nvSpPr>
          <p:cNvPr id="6" name="Text Placeholder 5">
            <a:extLst>
              <a:ext uri="{FF2B5EF4-FFF2-40B4-BE49-F238E27FC236}">
                <a16:creationId xmlns:a16="http://schemas.microsoft.com/office/drawing/2014/main" id="{5C01DABE-CAA3-D2F6-52FA-048E1D235549}"/>
              </a:ext>
            </a:extLst>
          </p:cNvPr>
          <p:cNvSpPr>
            <a:spLocks noGrp="1"/>
          </p:cNvSpPr>
          <p:nvPr>
            <p:ph type="body" sz="quarter" idx="13"/>
          </p:nvPr>
        </p:nvSpPr>
        <p:spPr/>
        <p:txBody>
          <a:bodyPr/>
          <a:lstStyle/>
          <a:p>
            <a:r>
              <a:rPr lang="en-US" dirty="0"/>
              <a:t>You work at Develetech Industries, where you’ve been asked to participate in a committee that is tasked with optimizing business processes. Suggestions from management include:</a:t>
            </a:r>
          </a:p>
          <a:p>
            <a:pPr lvl="1"/>
            <a:r>
              <a:rPr lang="en-US" dirty="0"/>
              <a:t>An update to the Develetech website. Marketing wants to gather input from customers and employees, create a chatbot so that customers can receive assistance for common issues, and the ability to implement web-based applications.</a:t>
            </a:r>
          </a:p>
          <a:p>
            <a:pPr lvl="1"/>
            <a:r>
              <a:rPr lang="en-US" dirty="0"/>
              <a:t>A solution that highlights certain products and enables people to order them directly from within the solution. </a:t>
            </a:r>
          </a:p>
          <a:p>
            <a:endParaRPr lang="en-US" dirty="0"/>
          </a:p>
          <a:p>
            <a:r>
              <a:rPr lang="en-US" dirty="0"/>
              <a:t>For the website update project, which Power Platform components do you think would be most helpful? </a:t>
            </a:r>
            <a:br>
              <a:rPr lang="en-US" dirty="0"/>
            </a:br>
            <a:endParaRPr lang="en-US" dirty="0"/>
          </a:p>
          <a:p>
            <a:r>
              <a:rPr lang="en-US" dirty="0"/>
              <a:t>How do you envision the common features might be used for the website update project?</a:t>
            </a:r>
            <a:br>
              <a:rPr lang="en-US" dirty="0"/>
            </a:br>
            <a:endParaRPr lang="en-US" dirty="0"/>
          </a:p>
          <a:p>
            <a:r>
              <a:rPr lang="en-US" dirty="0"/>
              <a:t>Which Power Platform component is most likely to help with creating the product highlight and ordering solution?</a:t>
            </a:r>
          </a:p>
        </p:txBody>
      </p:sp>
    </p:spTree>
    <p:extLst>
      <p:ext uri="{BB962C8B-B14F-4D97-AF65-F5344CB8AC3E}">
        <p14:creationId xmlns:p14="http://schemas.microsoft.com/office/powerpoint/2010/main" val="21319403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6CA649-245E-47BC-BB91-4895E34C09BE}"/>
              </a:ext>
            </a:extLst>
          </p:cNvPr>
          <p:cNvSpPr>
            <a:spLocks noGrp="1"/>
          </p:cNvSpPr>
          <p:nvPr>
            <p:ph type="title"/>
          </p:nvPr>
        </p:nvSpPr>
        <p:spPr/>
        <p:txBody>
          <a:bodyPr/>
          <a:lstStyle/>
          <a:p>
            <a:r>
              <a:rPr lang="en-US" dirty="0"/>
              <a:t>Introduction to Power Apps</a:t>
            </a:r>
          </a:p>
        </p:txBody>
      </p:sp>
      <p:sp>
        <p:nvSpPr>
          <p:cNvPr id="5" name="Text Placeholder 4">
            <a:extLst>
              <a:ext uri="{FF2B5EF4-FFF2-40B4-BE49-F238E27FC236}">
                <a16:creationId xmlns:a16="http://schemas.microsoft.com/office/drawing/2014/main" id="{44210A4E-3BEA-437C-ABC7-7FD84F9FDAD7}"/>
              </a:ext>
            </a:extLst>
          </p:cNvPr>
          <p:cNvSpPr>
            <a:spLocks noGrp="1"/>
          </p:cNvSpPr>
          <p:nvPr>
            <p:ph type="body" idx="1"/>
          </p:nvPr>
        </p:nvSpPr>
        <p:spPr/>
        <p:txBody>
          <a:bodyPr/>
          <a:lstStyle/>
          <a:p>
            <a:r>
              <a:rPr lang="en-US" dirty="0"/>
              <a:t>Topic B</a:t>
            </a:r>
          </a:p>
        </p:txBody>
      </p:sp>
      <p:sp>
        <p:nvSpPr>
          <p:cNvPr id="3" name="Slide Number Placeholder 2">
            <a:extLst>
              <a:ext uri="{FF2B5EF4-FFF2-40B4-BE49-F238E27FC236}">
                <a16:creationId xmlns:a16="http://schemas.microsoft.com/office/drawing/2014/main" id="{B2328839-53A7-4B30-8967-7760B3B42DB3}"/>
              </a:ext>
            </a:extLst>
          </p:cNvPr>
          <p:cNvSpPr>
            <a:spLocks noGrp="1"/>
          </p:cNvSpPr>
          <p:nvPr>
            <p:ph type="sldNum" sz="quarter" idx="12"/>
          </p:nvPr>
        </p:nvSpPr>
        <p:spPr/>
        <p:txBody>
          <a:bodyPr/>
          <a:lstStyle/>
          <a:p>
            <a:fld id="{A8160BDD-7155-D744-B749-9730458604AD}" type="slidenum">
              <a:rPr lang="en-US" smtClean="0"/>
              <a:pPr/>
              <a:t>15</a:t>
            </a:fld>
            <a:endParaRPr lang="en-US" dirty="0"/>
          </a:p>
        </p:txBody>
      </p:sp>
    </p:spTree>
    <p:extLst>
      <p:ext uri="{BB962C8B-B14F-4D97-AF65-F5344CB8AC3E}">
        <p14:creationId xmlns:p14="http://schemas.microsoft.com/office/powerpoint/2010/main" val="3033527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6FF82FF-30CE-CFFD-2819-755A02750C11}"/>
              </a:ext>
            </a:extLst>
          </p:cNvPr>
          <p:cNvSpPr>
            <a:spLocks noGrp="1"/>
          </p:cNvSpPr>
          <p:nvPr>
            <p:ph type="sldNum" sz="quarter" idx="12"/>
          </p:nvPr>
        </p:nvSpPr>
        <p:spPr/>
        <p:txBody>
          <a:bodyPr/>
          <a:lstStyle/>
          <a:p>
            <a:fld id="{A8160BDD-7155-D744-B749-9730458604AD}" type="slidenum">
              <a:rPr lang="en-US" smtClean="0"/>
              <a:pPr/>
              <a:t>16</a:t>
            </a:fld>
            <a:endParaRPr lang="en-US" dirty="0"/>
          </a:p>
        </p:txBody>
      </p:sp>
      <p:sp>
        <p:nvSpPr>
          <p:cNvPr id="5" name="Title 4">
            <a:extLst>
              <a:ext uri="{FF2B5EF4-FFF2-40B4-BE49-F238E27FC236}">
                <a16:creationId xmlns:a16="http://schemas.microsoft.com/office/drawing/2014/main" id="{34B97F61-DDE6-43E8-64D5-BA9941E124C3}"/>
              </a:ext>
            </a:extLst>
          </p:cNvPr>
          <p:cNvSpPr>
            <a:spLocks noGrp="1"/>
          </p:cNvSpPr>
          <p:nvPr>
            <p:ph type="title"/>
          </p:nvPr>
        </p:nvSpPr>
        <p:spPr/>
        <p:txBody>
          <a:bodyPr/>
          <a:lstStyle/>
          <a:p>
            <a:r>
              <a:rPr lang="en-US" dirty="0"/>
              <a:t>What Is Power Apps?</a:t>
            </a:r>
          </a:p>
        </p:txBody>
      </p:sp>
      <p:sp>
        <p:nvSpPr>
          <p:cNvPr id="6" name="Text Placeholder 5">
            <a:extLst>
              <a:ext uri="{FF2B5EF4-FFF2-40B4-BE49-F238E27FC236}">
                <a16:creationId xmlns:a16="http://schemas.microsoft.com/office/drawing/2014/main" id="{061ECB76-5758-7E6D-6A4E-13FA0A5FE3EF}"/>
              </a:ext>
            </a:extLst>
          </p:cNvPr>
          <p:cNvSpPr>
            <a:spLocks noGrp="1"/>
          </p:cNvSpPr>
          <p:nvPr>
            <p:ph type="body" sz="quarter" idx="13"/>
          </p:nvPr>
        </p:nvSpPr>
        <p:spPr/>
        <p:txBody>
          <a:bodyPr/>
          <a:lstStyle/>
          <a:p>
            <a:r>
              <a:rPr lang="en-US" b="1" dirty="0"/>
              <a:t>Power App</a:t>
            </a:r>
            <a:r>
              <a:rPr lang="en-US" dirty="0"/>
              <a:t>: A rapid low-code development environment for building custom apps for business needs.</a:t>
            </a:r>
          </a:p>
        </p:txBody>
      </p:sp>
      <p:grpSp>
        <p:nvGrpSpPr>
          <p:cNvPr id="2" name="Group 1">
            <a:extLst>
              <a:ext uri="{FF2B5EF4-FFF2-40B4-BE49-F238E27FC236}">
                <a16:creationId xmlns:a16="http://schemas.microsoft.com/office/drawing/2014/main" id="{53F74A94-706A-D1DE-CA4C-71D2E2751D76}"/>
              </a:ext>
            </a:extLst>
          </p:cNvPr>
          <p:cNvGrpSpPr/>
          <p:nvPr/>
        </p:nvGrpSpPr>
        <p:grpSpPr>
          <a:xfrm>
            <a:off x="963164" y="2164793"/>
            <a:ext cx="10276215" cy="3599538"/>
            <a:chOff x="1064764" y="1473913"/>
            <a:chExt cx="10276215" cy="3599538"/>
          </a:xfrm>
        </p:grpSpPr>
        <p:pic>
          <p:nvPicPr>
            <p:cNvPr id="3" name="Graphic 2" descr="Tablet with solid fill">
              <a:extLst>
                <a:ext uri="{FF2B5EF4-FFF2-40B4-BE49-F238E27FC236}">
                  <a16:creationId xmlns:a16="http://schemas.microsoft.com/office/drawing/2014/main" id="{D3C5E484-2D3B-59AA-0739-BC87FD6B12C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6200000">
              <a:off x="6700253" y="1871544"/>
              <a:ext cx="864854" cy="864854"/>
            </a:xfrm>
            <a:prstGeom prst="rect">
              <a:avLst/>
            </a:prstGeom>
          </p:spPr>
        </p:pic>
        <p:grpSp>
          <p:nvGrpSpPr>
            <p:cNvPr id="8" name="Group 7">
              <a:extLst>
                <a:ext uri="{FF2B5EF4-FFF2-40B4-BE49-F238E27FC236}">
                  <a16:creationId xmlns:a16="http://schemas.microsoft.com/office/drawing/2014/main" id="{89EF304C-9E44-F2B9-0FCD-94D4DE5E6F8D}"/>
                </a:ext>
              </a:extLst>
            </p:cNvPr>
            <p:cNvGrpSpPr/>
            <p:nvPr/>
          </p:nvGrpSpPr>
          <p:grpSpPr>
            <a:xfrm>
              <a:off x="1136029" y="2513483"/>
              <a:ext cx="1791667" cy="1843025"/>
              <a:chOff x="1136029" y="2524444"/>
              <a:chExt cx="1791667" cy="1843025"/>
            </a:xfrm>
          </p:grpSpPr>
          <p:pic>
            <p:nvPicPr>
              <p:cNvPr id="25" name="Graphic 24">
                <a:extLst>
                  <a:ext uri="{FF2B5EF4-FFF2-40B4-BE49-F238E27FC236}">
                    <a16:creationId xmlns:a16="http://schemas.microsoft.com/office/drawing/2014/main" id="{C817F918-1F15-0B33-FE3B-3B3C9E6C3D9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74662" y="2524444"/>
                <a:ext cx="914400" cy="914400"/>
              </a:xfrm>
              <a:prstGeom prst="rect">
                <a:avLst/>
              </a:prstGeom>
            </p:spPr>
          </p:pic>
          <p:grpSp>
            <p:nvGrpSpPr>
              <p:cNvPr id="26" name="Group 25">
                <a:extLst>
                  <a:ext uri="{FF2B5EF4-FFF2-40B4-BE49-F238E27FC236}">
                    <a16:creationId xmlns:a16="http://schemas.microsoft.com/office/drawing/2014/main" id="{BFB0A6C5-208E-5BBE-E4BE-8A8D08CB0729}"/>
                  </a:ext>
                </a:extLst>
              </p:cNvPr>
              <p:cNvGrpSpPr/>
              <p:nvPr/>
            </p:nvGrpSpPr>
            <p:grpSpPr>
              <a:xfrm>
                <a:off x="1136029" y="3453069"/>
                <a:ext cx="1791667" cy="914400"/>
                <a:chOff x="1136029" y="3424922"/>
                <a:chExt cx="1791667" cy="914400"/>
              </a:xfrm>
            </p:grpSpPr>
            <p:pic>
              <p:nvPicPr>
                <p:cNvPr id="27" name="Graphic 26" descr="Person with idea with solid fill">
                  <a:extLst>
                    <a:ext uri="{FF2B5EF4-FFF2-40B4-BE49-F238E27FC236}">
                      <a16:creationId xmlns:a16="http://schemas.microsoft.com/office/drawing/2014/main" id="{161A8270-9034-9C8D-AC0D-71FFAEEB83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36029" y="3424922"/>
                  <a:ext cx="914400" cy="914400"/>
                </a:xfrm>
                <a:prstGeom prst="rect">
                  <a:avLst/>
                </a:prstGeom>
              </p:spPr>
            </p:pic>
            <p:pic>
              <p:nvPicPr>
                <p:cNvPr id="28" name="Graphic 27" descr="Programmer female with solid fill">
                  <a:extLst>
                    <a:ext uri="{FF2B5EF4-FFF2-40B4-BE49-F238E27FC236}">
                      <a16:creationId xmlns:a16="http://schemas.microsoft.com/office/drawing/2014/main" id="{70D95F89-9FA3-8851-6203-ACA52FDEAB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013296" y="3424922"/>
                  <a:ext cx="914400" cy="914400"/>
                </a:xfrm>
                <a:prstGeom prst="rect">
                  <a:avLst/>
                </a:prstGeom>
              </p:spPr>
            </p:pic>
          </p:grpSp>
        </p:grpSp>
        <p:pic>
          <p:nvPicPr>
            <p:cNvPr id="9" name="Graphic 8" descr="Smart Phone with solid fill">
              <a:extLst>
                <a:ext uri="{FF2B5EF4-FFF2-40B4-BE49-F238E27FC236}">
                  <a16:creationId xmlns:a16="http://schemas.microsoft.com/office/drawing/2014/main" id="{2EECB0CA-E8C2-D812-0765-9928B09AD16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820269" y="3060194"/>
              <a:ext cx="665707" cy="665707"/>
            </a:xfrm>
            <a:prstGeom prst="rect">
              <a:avLst/>
            </a:prstGeom>
          </p:spPr>
        </p:pic>
        <p:pic>
          <p:nvPicPr>
            <p:cNvPr id="10" name="Graphic 9" descr="Users with solid fill">
              <a:extLst>
                <a:ext uri="{FF2B5EF4-FFF2-40B4-BE49-F238E27FC236}">
                  <a16:creationId xmlns:a16="http://schemas.microsoft.com/office/drawing/2014/main" id="{48E945FF-4291-E738-B756-C4AC6A2D06F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635262" y="3562426"/>
              <a:ext cx="914400" cy="914400"/>
            </a:xfrm>
            <a:prstGeom prst="rect">
              <a:avLst/>
            </a:prstGeom>
          </p:spPr>
        </p:pic>
        <p:pic>
          <p:nvPicPr>
            <p:cNvPr id="11" name="Graphic 10" descr="Internet with solid fill">
              <a:extLst>
                <a:ext uri="{FF2B5EF4-FFF2-40B4-BE49-F238E27FC236}">
                  <a16:creationId xmlns:a16="http://schemas.microsoft.com/office/drawing/2014/main" id="{272DD718-3984-E79C-C3A6-B8F97AE1611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573209" y="1473913"/>
              <a:ext cx="1137921" cy="1137921"/>
            </a:xfrm>
            <a:prstGeom prst="rect">
              <a:avLst/>
            </a:prstGeom>
          </p:spPr>
        </p:pic>
        <p:pic>
          <p:nvPicPr>
            <p:cNvPr id="12" name="Graphic 11" descr="Users with solid fill">
              <a:extLst>
                <a:ext uri="{FF2B5EF4-FFF2-40B4-BE49-F238E27FC236}">
                  <a16:creationId xmlns:a16="http://schemas.microsoft.com/office/drawing/2014/main" id="{4B730C00-763E-F2EB-0C79-5963E4D1AD8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757633" y="2215795"/>
              <a:ext cx="914400" cy="914400"/>
            </a:xfrm>
            <a:prstGeom prst="rect">
              <a:avLst/>
            </a:prstGeom>
          </p:spPr>
        </p:pic>
        <p:sp>
          <p:nvSpPr>
            <p:cNvPr id="13" name="Text Box 307">
              <a:extLst>
                <a:ext uri="{FF2B5EF4-FFF2-40B4-BE49-F238E27FC236}">
                  <a16:creationId xmlns:a16="http://schemas.microsoft.com/office/drawing/2014/main" id="{276143D9-091F-812C-F7A3-CE7ACF9FAC3A}"/>
                </a:ext>
              </a:extLst>
            </p:cNvPr>
            <p:cNvSpPr txBox="1">
              <a:spLocks noChangeArrowheads="1"/>
            </p:cNvSpPr>
            <p:nvPr/>
          </p:nvSpPr>
          <p:spPr bwMode="auto">
            <a:xfrm>
              <a:off x="1064764" y="4581008"/>
              <a:ext cx="3354835"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Citizen and professional developers use Power Apps to create custom business apps</a:t>
              </a:r>
            </a:p>
          </p:txBody>
        </p:sp>
        <p:grpSp>
          <p:nvGrpSpPr>
            <p:cNvPr id="14" name="Group 13">
              <a:extLst>
                <a:ext uri="{FF2B5EF4-FFF2-40B4-BE49-F238E27FC236}">
                  <a16:creationId xmlns:a16="http://schemas.microsoft.com/office/drawing/2014/main" id="{476105E8-F4E8-7283-6436-9E5197F9AC57}"/>
                </a:ext>
              </a:extLst>
            </p:cNvPr>
            <p:cNvGrpSpPr/>
            <p:nvPr/>
          </p:nvGrpSpPr>
          <p:grpSpPr>
            <a:xfrm>
              <a:off x="3033966" y="2520595"/>
              <a:ext cx="4425096" cy="1828800"/>
              <a:chOff x="3033966" y="2520595"/>
              <a:chExt cx="4425096" cy="1828800"/>
            </a:xfrm>
          </p:grpSpPr>
          <p:pic>
            <p:nvPicPr>
              <p:cNvPr id="21" name="Graphic 20" descr="Internet Of Things with solid fill">
                <a:extLst>
                  <a:ext uri="{FF2B5EF4-FFF2-40B4-BE49-F238E27FC236}">
                    <a16:creationId xmlns:a16="http://schemas.microsoft.com/office/drawing/2014/main" id="{BF3B109C-9B7E-3010-ABC9-D7171CA45C6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630262" y="2520595"/>
                <a:ext cx="1828800" cy="1828800"/>
              </a:xfrm>
              <a:prstGeom prst="rect">
                <a:avLst/>
              </a:prstGeom>
            </p:spPr>
          </p:pic>
          <p:pic>
            <p:nvPicPr>
              <p:cNvPr id="22" name="Graphic 21" descr="Web design outline">
                <a:extLst>
                  <a:ext uri="{FF2B5EF4-FFF2-40B4-BE49-F238E27FC236}">
                    <a16:creationId xmlns:a16="http://schemas.microsoft.com/office/drawing/2014/main" id="{C62E2A21-8417-E51F-65E8-E21C1E39A55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3868779" y="3111119"/>
                <a:ext cx="647753" cy="647753"/>
              </a:xfrm>
              <a:prstGeom prst="rect">
                <a:avLst/>
              </a:prstGeom>
            </p:spPr>
          </p:pic>
          <p:sp>
            <p:nvSpPr>
              <p:cNvPr id="23" name="AutoShape 304">
                <a:extLst>
                  <a:ext uri="{FF2B5EF4-FFF2-40B4-BE49-F238E27FC236}">
                    <a16:creationId xmlns:a16="http://schemas.microsoft.com/office/drawing/2014/main" id="{268EABFF-3821-EBCE-D586-A16D903E9DB8}"/>
                  </a:ext>
                </a:extLst>
              </p:cNvPr>
              <p:cNvSpPr>
                <a:spLocks noChangeArrowheads="1"/>
              </p:cNvSpPr>
              <p:nvPr/>
            </p:nvSpPr>
            <p:spPr bwMode="auto">
              <a:xfrm>
                <a:off x="3033966" y="3130195"/>
                <a:ext cx="762000" cy="609600"/>
              </a:xfrm>
              <a:prstGeom prst="rightArrow">
                <a:avLst>
                  <a:gd name="adj1" fmla="val 52602"/>
                  <a:gd name="adj2" fmla="val 59572"/>
                </a:avLst>
              </a:prstGeom>
              <a:solidFill>
                <a:srgbClr val="009DDC"/>
              </a:solidFill>
              <a:ln w="9525">
                <a:noFill/>
                <a:miter lim="800000"/>
                <a:headEnd/>
                <a:tailEnd/>
              </a:ln>
              <a:effectLst>
                <a:outerShdw blurRad="38100" dist="25400" dir="2700000" sx="99000" sy="99000" algn="ctr" rotWithShape="0">
                  <a:srgbClr val="000000">
                    <a:alpha val="75000"/>
                  </a:srgbClr>
                </a:outerShdw>
              </a:effectLst>
            </p:spPr>
            <p:txBody>
              <a:bodyPr wrap="none" anchor="ctr"/>
              <a:lstStyle/>
              <a:p>
                <a:pPr defTabSz="914400">
                  <a:defRPr/>
                </a:pPr>
                <a:endParaRPr lang="en-US" kern="0" dirty="0">
                  <a:solidFill>
                    <a:sysClr val="windowText" lastClr="000000"/>
                  </a:solidFill>
                </a:endParaRPr>
              </a:p>
            </p:txBody>
          </p:sp>
          <p:sp>
            <p:nvSpPr>
              <p:cNvPr id="24" name="AutoShape 304">
                <a:extLst>
                  <a:ext uri="{FF2B5EF4-FFF2-40B4-BE49-F238E27FC236}">
                    <a16:creationId xmlns:a16="http://schemas.microsoft.com/office/drawing/2014/main" id="{C676FA82-722C-D352-BA8E-F0B67C150EA8}"/>
                  </a:ext>
                </a:extLst>
              </p:cNvPr>
              <p:cNvSpPr>
                <a:spLocks noChangeArrowheads="1"/>
              </p:cNvSpPr>
              <p:nvPr/>
            </p:nvSpPr>
            <p:spPr bwMode="auto">
              <a:xfrm>
                <a:off x="4717461" y="3130195"/>
                <a:ext cx="762000" cy="609600"/>
              </a:xfrm>
              <a:prstGeom prst="rightArrow">
                <a:avLst>
                  <a:gd name="adj1" fmla="val 52602"/>
                  <a:gd name="adj2" fmla="val 59572"/>
                </a:avLst>
              </a:prstGeom>
              <a:solidFill>
                <a:srgbClr val="009DDC"/>
              </a:solidFill>
              <a:ln w="9525">
                <a:noFill/>
                <a:miter lim="800000"/>
                <a:headEnd/>
                <a:tailEnd/>
              </a:ln>
              <a:effectLst>
                <a:outerShdw blurRad="38100" dist="25400" dir="2700000" sx="99000" sy="99000" algn="ctr" rotWithShape="0">
                  <a:srgbClr val="000000">
                    <a:alpha val="75000"/>
                  </a:srgbClr>
                </a:outerShdw>
              </a:effectLst>
            </p:spPr>
            <p:txBody>
              <a:bodyPr wrap="none" anchor="ctr"/>
              <a:lstStyle/>
              <a:p>
                <a:pPr defTabSz="914400">
                  <a:defRPr/>
                </a:pPr>
                <a:endParaRPr lang="en-US" kern="0" dirty="0">
                  <a:solidFill>
                    <a:sysClr val="windowText" lastClr="000000"/>
                  </a:solidFill>
                </a:endParaRPr>
              </a:p>
            </p:txBody>
          </p:sp>
        </p:grpSp>
        <p:pic>
          <p:nvPicPr>
            <p:cNvPr id="15" name="Graphic 14" descr="Users with solid fill">
              <a:extLst>
                <a:ext uri="{FF2B5EF4-FFF2-40B4-BE49-F238E27FC236}">
                  <a16:creationId xmlns:a16="http://schemas.microsoft.com/office/drawing/2014/main" id="{CB325DBA-13F7-6E99-5010-409672A2416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426579" y="3092728"/>
              <a:ext cx="914400" cy="914400"/>
            </a:xfrm>
            <a:prstGeom prst="rect">
              <a:avLst/>
            </a:prstGeom>
          </p:spPr>
        </p:pic>
        <p:sp>
          <p:nvSpPr>
            <p:cNvPr id="16" name="Text Box 307">
              <a:extLst>
                <a:ext uri="{FF2B5EF4-FFF2-40B4-BE49-F238E27FC236}">
                  <a16:creationId xmlns:a16="http://schemas.microsoft.com/office/drawing/2014/main" id="{7BD94F21-45B3-38C9-3EE8-81842BE213F1}"/>
                </a:ext>
              </a:extLst>
            </p:cNvPr>
            <p:cNvSpPr txBox="1">
              <a:spLocks noChangeArrowheads="1"/>
            </p:cNvSpPr>
            <p:nvPr/>
          </p:nvSpPr>
          <p:spPr bwMode="auto">
            <a:xfrm>
              <a:off x="4423854" y="4581008"/>
              <a:ext cx="3354835"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When apps are completed, you can share them with users via the cloud</a:t>
              </a:r>
            </a:p>
          </p:txBody>
        </p:sp>
        <p:sp>
          <p:nvSpPr>
            <p:cNvPr id="17" name="Text Box 307">
              <a:extLst>
                <a:ext uri="{FF2B5EF4-FFF2-40B4-BE49-F238E27FC236}">
                  <a16:creationId xmlns:a16="http://schemas.microsoft.com/office/drawing/2014/main" id="{69137238-C260-226E-0FEF-C5962B41EBA9}"/>
                </a:ext>
              </a:extLst>
            </p:cNvPr>
            <p:cNvSpPr txBox="1">
              <a:spLocks noChangeArrowheads="1"/>
            </p:cNvSpPr>
            <p:nvPr/>
          </p:nvSpPr>
          <p:spPr bwMode="auto">
            <a:xfrm>
              <a:off x="7782944" y="4581008"/>
              <a:ext cx="3354835"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Users can access the apps via a web browser or a mobile device </a:t>
              </a:r>
            </a:p>
          </p:txBody>
        </p:sp>
        <p:sp>
          <p:nvSpPr>
            <p:cNvPr id="18" name="Line 300">
              <a:extLst>
                <a:ext uri="{FF2B5EF4-FFF2-40B4-BE49-F238E27FC236}">
                  <a16:creationId xmlns:a16="http://schemas.microsoft.com/office/drawing/2014/main" id="{5A8985E5-D4F2-5284-9109-59D38E4BCB5E}"/>
                </a:ext>
              </a:extLst>
            </p:cNvPr>
            <p:cNvSpPr>
              <a:spLocks noChangeShapeType="1"/>
            </p:cNvSpPr>
            <p:nvPr/>
          </p:nvSpPr>
          <p:spPr bwMode="auto">
            <a:xfrm>
              <a:off x="8572792" y="2110782"/>
              <a:ext cx="1226285" cy="464829"/>
            </a:xfrm>
            <a:prstGeom prst="line">
              <a:avLst/>
            </a:prstGeom>
            <a:noFill/>
            <a:ln w="19050">
              <a:solidFill>
                <a:srgbClr val="01A1DD"/>
              </a:solidFill>
              <a:round/>
              <a:headEnd type="triangle" w="med" len="med"/>
              <a:tailEnd type="triangle" w="med" len="med"/>
            </a:ln>
            <a:extLst>
              <a:ext uri="{909E8E84-426E-40dd-AFC4-6F175D3DCCD1}">
                <a14:hiddenFill xmlns="" xmlns:a14="http://schemas.microsoft.com/office/drawing/2010/main">
                  <a:noFill/>
                </a14:hiddenFill>
              </a:ext>
            </a:extLst>
          </p:spPr>
          <p:txBody>
            <a:bodyPr/>
            <a:lstStyle/>
            <a:p>
              <a:pPr defTabSz="914400">
                <a:defRPr/>
              </a:pPr>
              <a:endParaRPr lang="en-US" kern="0" dirty="0">
                <a:solidFill>
                  <a:sysClr val="windowText" lastClr="000000"/>
                </a:solidFill>
              </a:endParaRPr>
            </a:p>
          </p:txBody>
        </p:sp>
        <p:sp>
          <p:nvSpPr>
            <p:cNvPr id="19" name="Line 300">
              <a:extLst>
                <a:ext uri="{FF2B5EF4-FFF2-40B4-BE49-F238E27FC236}">
                  <a16:creationId xmlns:a16="http://schemas.microsoft.com/office/drawing/2014/main" id="{23B3F3F7-1529-4F7D-E687-D3358719F275}"/>
                </a:ext>
              </a:extLst>
            </p:cNvPr>
            <p:cNvSpPr>
              <a:spLocks noChangeShapeType="1"/>
            </p:cNvSpPr>
            <p:nvPr/>
          </p:nvSpPr>
          <p:spPr bwMode="auto">
            <a:xfrm>
              <a:off x="7565107" y="2575611"/>
              <a:ext cx="2867434" cy="828168"/>
            </a:xfrm>
            <a:prstGeom prst="line">
              <a:avLst/>
            </a:prstGeom>
            <a:noFill/>
            <a:ln w="19050">
              <a:solidFill>
                <a:srgbClr val="01A1DD"/>
              </a:solidFill>
              <a:round/>
              <a:headEnd type="triangle" w="med" len="med"/>
              <a:tailEnd type="triangle" w="med" len="med"/>
            </a:ln>
            <a:extLst>
              <a:ext uri="{909E8E84-426E-40dd-AFC4-6F175D3DCCD1}">
                <a14:hiddenFill xmlns="" xmlns:a14="http://schemas.microsoft.com/office/drawing/2010/main">
                  <a:noFill/>
                </a14:hiddenFill>
              </a:ext>
            </a:extLst>
          </p:spPr>
          <p:txBody>
            <a:bodyPr/>
            <a:lstStyle/>
            <a:p>
              <a:pPr defTabSz="914400">
                <a:defRPr/>
              </a:pPr>
              <a:endParaRPr lang="en-US" kern="0" dirty="0">
                <a:solidFill>
                  <a:sysClr val="windowText" lastClr="000000"/>
                </a:solidFill>
              </a:endParaRPr>
            </a:p>
          </p:txBody>
        </p:sp>
        <p:sp>
          <p:nvSpPr>
            <p:cNvPr id="20" name="Line 300">
              <a:extLst>
                <a:ext uri="{FF2B5EF4-FFF2-40B4-BE49-F238E27FC236}">
                  <a16:creationId xmlns:a16="http://schemas.microsoft.com/office/drawing/2014/main" id="{BA7899ED-1D0E-AA30-8DFC-8E9713451525}"/>
                </a:ext>
              </a:extLst>
            </p:cNvPr>
            <p:cNvSpPr>
              <a:spLocks noChangeShapeType="1"/>
            </p:cNvSpPr>
            <p:nvPr/>
          </p:nvSpPr>
          <p:spPr bwMode="auto">
            <a:xfrm>
              <a:off x="8412563" y="3346815"/>
              <a:ext cx="1226285" cy="464829"/>
            </a:xfrm>
            <a:prstGeom prst="line">
              <a:avLst/>
            </a:prstGeom>
            <a:noFill/>
            <a:ln w="19050">
              <a:solidFill>
                <a:srgbClr val="01A1DD"/>
              </a:solidFill>
              <a:round/>
              <a:headEnd type="triangle" w="med" len="med"/>
              <a:tailEnd type="triangle" w="med" len="med"/>
            </a:ln>
            <a:extLst>
              <a:ext uri="{909E8E84-426E-40dd-AFC4-6F175D3DCCD1}">
                <a14:hiddenFill xmlns="" xmlns:a14="http://schemas.microsoft.com/office/drawing/2010/main">
                  <a:noFill/>
                </a14:hiddenFill>
              </a:ext>
            </a:extLst>
          </p:spPr>
          <p:txBody>
            <a:bodyPr/>
            <a:lstStyle/>
            <a:p>
              <a:pPr defTabSz="914400">
                <a:defRPr/>
              </a:pPr>
              <a:endParaRPr lang="en-US" kern="0" dirty="0">
                <a:solidFill>
                  <a:sysClr val="windowText" lastClr="000000"/>
                </a:solidFill>
              </a:endParaRPr>
            </a:p>
          </p:txBody>
        </p:sp>
      </p:grpSp>
    </p:spTree>
    <p:extLst>
      <p:ext uri="{BB962C8B-B14F-4D97-AF65-F5344CB8AC3E}">
        <p14:creationId xmlns:p14="http://schemas.microsoft.com/office/powerpoint/2010/main" val="41921557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FAC0B67-EF08-8353-B0A9-1AFB1E11FED9}"/>
              </a:ext>
            </a:extLst>
          </p:cNvPr>
          <p:cNvSpPr>
            <a:spLocks noGrp="1"/>
          </p:cNvSpPr>
          <p:nvPr>
            <p:ph type="sldNum" sz="quarter" idx="12"/>
          </p:nvPr>
        </p:nvSpPr>
        <p:spPr/>
        <p:txBody>
          <a:bodyPr/>
          <a:lstStyle/>
          <a:p>
            <a:fld id="{A8160BDD-7155-D744-B749-9730458604AD}" type="slidenum">
              <a:rPr lang="en-US" smtClean="0"/>
              <a:pPr/>
              <a:t>17</a:t>
            </a:fld>
            <a:endParaRPr lang="en-US" dirty="0"/>
          </a:p>
        </p:txBody>
      </p:sp>
      <p:sp>
        <p:nvSpPr>
          <p:cNvPr id="6" name="Title 5">
            <a:extLst>
              <a:ext uri="{FF2B5EF4-FFF2-40B4-BE49-F238E27FC236}">
                <a16:creationId xmlns:a16="http://schemas.microsoft.com/office/drawing/2014/main" id="{D5E81ECF-357C-37EB-2E4D-52FB7B893638}"/>
              </a:ext>
            </a:extLst>
          </p:cNvPr>
          <p:cNvSpPr>
            <a:spLocks noGrp="1"/>
          </p:cNvSpPr>
          <p:nvPr>
            <p:ph type="title"/>
          </p:nvPr>
        </p:nvSpPr>
        <p:spPr/>
        <p:txBody>
          <a:bodyPr/>
          <a:lstStyle/>
          <a:p>
            <a:r>
              <a:rPr lang="en-US" dirty="0"/>
              <a:t>Benefits of Using Power Apps</a:t>
            </a:r>
          </a:p>
        </p:txBody>
      </p:sp>
      <p:sp>
        <p:nvSpPr>
          <p:cNvPr id="7" name="Text Placeholder 6">
            <a:extLst>
              <a:ext uri="{FF2B5EF4-FFF2-40B4-BE49-F238E27FC236}">
                <a16:creationId xmlns:a16="http://schemas.microsoft.com/office/drawing/2014/main" id="{65FB9AE5-34D2-FA26-9564-CB48124480F2}"/>
              </a:ext>
            </a:extLst>
          </p:cNvPr>
          <p:cNvSpPr>
            <a:spLocks noGrp="1"/>
          </p:cNvSpPr>
          <p:nvPr>
            <p:ph type="body" sz="quarter" idx="13"/>
          </p:nvPr>
        </p:nvSpPr>
        <p:spPr/>
        <p:txBody>
          <a:bodyPr/>
          <a:lstStyle/>
          <a:p>
            <a:r>
              <a:rPr lang="en-US" dirty="0"/>
              <a:t>Build highly customized business apps with minimal professional development efforts.</a:t>
            </a:r>
          </a:p>
          <a:p>
            <a:r>
              <a:rPr lang="en-US" dirty="0"/>
              <a:t>The potential to turn manual business operations into automated digital processes.</a:t>
            </a:r>
          </a:p>
          <a:p>
            <a:r>
              <a:rPr lang="en-US" dirty="0"/>
              <a:t>Can run in a browser or on a mobile device with the same user experience.</a:t>
            </a:r>
          </a:p>
          <a:p>
            <a:r>
              <a:rPr lang="en-US" dirty="0"/>
              <a:t>Native support for integration with other Microsoft products.</a:t>
            </a:r>
          </a:p>
          <a:p>
            <a:r>
              <a:rPr lang="en-US" dirty="0"/>
              <a:t>Can connect to numerous types of data sources.</a:t>
            </a:r>
          </a:p>
          <a:p>
            <a:endParaRPr lang="en-US" dirty="0"/>
          </a:p>
        </p:txBody>
      </p:sp>
    </p:spTree>
    <p:extLst>
      <p:ext uri="{BB962C8B-B14F-4D97-AF65-F5344CB8AC3E}">
        <p14:creationId xmlns:p14="http://schemas.microsoft.com/office/powerpoint/2010/main" val="38160052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3633FD-FD2E-1EC7-89C8-49BD9C499478}"/>
              </a:ext>
            </a:extLst>
          </p:cNvPr>
          <p:cNvSpPr>
            <a:spLocks noGrp="1"/>
          </p:cNvSpPr>
          <p:nvPr>
            <p:ph type="sldNum" sz="quarter" idx="12"/>
          </p:nvPr>
        </p:nvSpPr>
        <p:spPr/>
        <p:txBody>
          <a:bodyPr/>
          <a:lstStyle/>
          <a:p>
            <a:fld id="{A8160BDD-7155-D744-B749-9730458604AD}" type="slidenum">
              <a:rPr lang="en-US" smtClean="0"/>
              <a:pPr/>
              <a:t>18</a:t>
            </a:fld>
            <a:endParaRPr lang="en-US" dirty="0"/>
          </a:p>
        </p:txBody>
      </p:sp>
      <p:sp>
        <p:nvSpPr>
          <p:cNvPr id="3" name="Title 2">
            <a:extLst>
              <a:ext uri="{FF2B5EF4-FFF2-40B4-BE49-F238E27FC236}">
                <a16:creationId xmlns:a16="http://schemas.microsoft.com/office/drawing/2014/main" id="{176CE7D6-243A-E752-CF62-27B9ACDD645D}"/>
              </a:ext>
            </a:extLst>
          </p:cNvPr>
          <p:cNvSpPr>
            <a:spLocks noGrp="1"/>
          </p:cNvSpPr>
          <p:nvPr>
            <p:ph type="title"/>
          </p:nvPr>
        </p:nvSpPr>
        <p:spPr/>
        <p:txBody>
          <a:bodyPr/>
          <a:lstStyle/>
          <a:p>
            <a:r>
              <a:rPr lang="en-US" dirty="0"/>
              <a:t>Constraints of Using Power Apps</a:t>
            </a:r>
          </a:p>
        </p:txBody>
      </p:sp>
      <p:sp>
        <p:nvSpPr>
          <p:cNvPr id="4" name="Text Placeholder 3">
            <a:extLst>
              <a:ext uri="{FF2B5EF4-FFF2-40B4-BE49-F238E27FC236}">
                <a16:creationId xmlns:a16="http://schemas.microsoft.com/office/drawing/2014/main" id="{46B314A7-2D8E-35B9-6BBB-228D0E3A202F}"/>
              </a:ext>
            </a:extLst>
          </p:cNvPr>
          <p:cNvSpPr>
            <a:spLocks noGrp="1"/>
          </p:cNvSpPr>
          <p:nvPr>
            <p:ph type="body" sz="quarter" idx="13"/>
          </p:nvPr>
        </p:nvSpPr>
        <p:spPr/>
        <p:txBody>
          <a:bodyPr/>
          <a:lstStyle/>
          <a:p>
            <a:r>
              <a:rPr lang="en-US" dirty="0"/>
              <a:t>Limited customizations</a:t>
            </a:r>
          </a:p>
          <a:p>
            <a:r>
              <a:rPr lang="en-US" dirty="0"/>
              <a:t>Difficult to share apps outside the organization </a:t>
            </a:r>
          </a:p>
          <a:p>
            <a:r>
              <a:rPr lang="en-US" dirty="0"/>
              <a:t>App speed</a:t>
            </a:r>
          </a:p>
          <a:p>
            <a:r>
              <a:rPr lang="en-US" dirty="0"/>
              <a:t>Cost</a:t>
            </a:r>
          </a:p>
        </p:txBody>
      </p:sp>
    </p:spTree>
    <p:extLst>
      <p:ext uri="{BB962C8B-B14F-4D97-AF65-F5344CB8AC3E}">
        <p14:creationId xmlns:p14="http://schemas.microsoft.com/office/powerpoint/2010/main" val="35748830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C726031-E506-E41C-4F3F-35770B7B9DDA}"/>
              </a:ext>
            </a:extLst>
          </p:cNvPr>
          <p:cNvSpPr>
            <a:spLocks noGrp="1"/>
          </p:cNvSpPr>
          <p:nvPr>
            <p:ph type="sldNum" sz="quarter" idx="12"/>
          </p:nvPr>
        </p:nvSpPr>
        <p:spPr/>
        <p:txBody>
          <a:bodyPr/>
          <a:lstStyle/>
          <a:p>
            <a:fld id="{A8160BDD-7155-D744-B749-9730458604AD}" type="slidenum">
              <a:rPr lang="en-US" smtClean="0"/>
              <a:pPr/>
              <a:t>19</a:t>
            </a:fld>
            <a:endParaRPr lang="en-US" dirty="0"/>
          </a:p>
        </p:txBody>
      </p:sp>
      <p:sp>
        <p:nvSpPr>
          <p:cNvPr id="3" name="Title 2">
            <a:extLst>
              <a:ext uri="{FF2B5EF4-FFF2-40B4-BE49-F238E27FC236}">
                <a16:creationId xmlns:a16="http://schemas.microsoft.com/office/drawing/2014/main" id="{920BE98F-CE8E-94A9-886C-ED4ECA00A134}"/>
              </a:ext>
            </a:extLst>
          </p:cNvPr>
          <p:cNvSpPr>
            <a:spLocks noGrp="1"/>
          </p:cNvSpPr>
          <p:nvPr>
            <p:ph type="title"/>
          </p:nvPr>
        </p:nvSpPr>
        <p:spPr/>
        <p:txBody>
          <a:bodyPr/>
          <a:lstStyle/>
          <a:p>
            <a:r>
              <a:rPr lang="en-US" dirty="0"/>
              <a:t>Integration with Microsoft 365 and Other Systems</a:t>
            </a:r>
          </a:p>
        </p:txBody>
      </p:sp>
      <p:sp>
        <p:nvSpPr>
          <p:cNvPr id="4" name="Text Placeholder 3">
            <a:extLst>
              <a:ext uri="{FF2B5EF4-FFF2-40B4-BE49-F238E27FC236}">
                <a16:creationId xmlns:a16="http://schemas.microsoft.com/office/drawing/2014/main" id="{6B6213CF-E3E2-811C-9943-C1B347AC55B6}"/>
              </a:ext>
            </a:extLst>
          </p:cNvPr>
          <p:cNvSpPr>
            <a:spLocks noGrp="1"/>
          </p:cNvSpPr>
          <p:nvPr>
            <p:ph type="body" sz="quarter" idx="13"/>
          </p:nvPr>
        </p:nvSpPr>
        <p:spPr/>
        <p:txBody>
          <a:bodyPr/>
          <a:lstStyle/>
          <a:p>
            <a:r>
              <a:rPr lang="en-US" dirty="0"/>
              <a:t>Microsoft 365 apps</a:t>
            </a:r>
          </a:p>
          <a:p>
            <a:pPr lvl="1"/>
            <a:r>
              <a:rPr lang="en-US" dirty="0"/>
              <a:t>Excel </a:t>
            </a:r>
          </a:p>
          <a:p>
            <a:pPr lvl="1"/>
            <a:r>
              <a:rPr lang="en-US" dirty="0"/>
              <a:t>Outlook</a:t>
            </a:r>
          </a:p>
          <a:p>
            <a:pPr lvl="1"/>
            <a:r>
              <a:rPr lang="en-US" dirty="0"/>
              <a:t>Teams</a:t>
            </a:r>
          </a:p>
          <a:p>
            <a:r>
              <a:rPr lang="en-US" dirty="0"/>
              <a:t>SharePoint</a:t>
            </a:r>
          </a:p>
          <a:p>
            <a:r>
              <a:rPr lang="en-US" dirty="0"/>
              <a:t>Dynamics 365</a:t>
            </a:r>
          </a:p>
          <a:p>
            <a:r>
              <a:rPr lang="en-US" dirty="0"/>
              <a:t>Microsoft 365 users and groups</a:t>
            </a:r>
          </a:p>
        </p:txBody>
      </p:sp>
      <p:pic>
        <p:nvPicPr>
          <p:cNvPr id="6" name="Picture 5">
            <a:extLst>
              <a:ext uri="{FF2B5EF4-FFF2-40B4-BE49-F238E27FC236}">
                <a16:creationId xmlns:a16="http://schemas.microsoft.com/office/drawing/2014/main" id="{69253A1E-FA35-D965-CD31-681EFFD57301}"/>
              </a:ext>
            </a:extLst>
          </p:cNvPr>
          <p:cNvPicPr>
            <a:picLocks noChangeAspect="1"/>
          </p:cNvPicPr>
          <p:nvPr/>
        </p:nvPicPr>
        <p:blipFill>
          <a:blip r:embed="rId2"/>
          <a:stretch>
            <a:fillRect/>
          </a:stretch>
        </p:blipFill>
        <p:spPr>
          <a:xfrm>
            <a:off x="6644322" y="1254348"/>
            <a:ext cx="3800475" cy="5191125"/>
          </a:xfrm>
          <a:prstGeom prst="rect">
            <a:avLst/>
          </a:prstGeom>
        </p:spPr>
      </p:pic>
    </p:spTree>
    <p:extLst>
      <p:ext uri="{BB962C8B-B14F-4D97-AF65-F5344CB8AC3E}">
        <p14:creationId xmlns:p14="http://schemas.microsoft.com/office/powerpoint/2010/main" val="3434052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6CA649-245E-47BC-BB91-4895E34C09BE}"/>
              </a:ext>
            </a:extLst>
          </p:cNvPr>
          <p:cNvSpPr>
            <a:spLocks noGrp="1"/>
          </p:cNvSpPr>
          <p:nvPr>
            <p:ph type="title"/>
          </p:nvPr>
        </p:nvSpPr>
        <p:spPr/>
        <p:txBody>
          <a:bodyPr/>
          <a:lstStyle/>
          <a:p>
            <a:r>
              <a:rPr lang="en-US" dirty="0"/>
              <a:t>Introduction to Microsoft Power Platform</a:t>
            </a:r>
          </a:p>
        </p:txBody>
      </p:sp>
      <p:sp>
        <p:nvSpPr>
          <p:cNvPr id="5" name="Text Placeholder 4">
            <a:extLst>
              <a:ext uri="{FF2B5EF4-FFF2-40B4-BE49-F238E27FC236}">
                <a16:creationId xmlns:a16="http://schemas.microsoft.com/office/drawing/2014/main" id="{44210A4E-3BEA-437C-ABC7-7FD84F9FDAD7}"/>
              </a:ext>
            </a:extLst>
          </p:cNvPr>
          <p:cNvSpPr>
            <a:spLocks noGrp="1"/>
          </p:cNvSpPr>
          <p:nvPr>
            <p:ph type="body" idx="1"/>
          </p:nvPr>
        </p:nvSpPr>
        <p:spPr/>
        <p:txBody>
          <a:bodyPr/>
          <a:lstStyle/>
          <a:p>
            <a:r>
              <a:rPr lang="en-US" dirty="0"/>
              <a:t>Topic A</a:t>
            </a:r>
          </a:p>
        </p:txBody>
      </p:sp>
      <p:sp>
        <p:nvSpPr>
          <p:cNvPr id="3" name="Slide Number Placeholder 2">
            <a:extLst>
              <a:ext uri="{FF2B5EF4-FFF2-40B4-BE49-F238E27FC236}">
                <a16:creationId xmlns:a16="http://schemas.microsoft.com/office/drawing/2014/main" id="{B2328839-53A7-4B30-8967-7760B3B42DB3}"/>
              </a:ext>
            </a:extLst>
          </p:cNvPr>
          <p:cNvSpPr>
            <a:spLocks noGrp="1"/>
          </p:cNvSpPr>
          <p:nvPr>
            <p:ph type="sldNum" sz="quarter" idx="12"/>
          </p:nvPr>
        </p:nvSpPr>
        <p:spPr/>
        <p:txBody>
          <a:bodyPr/>
          <a:lstStyle/>
          <a:p>
            <a:fld id="{A8160BDD-7155-D744-B749-9730458604AD}" type="slidenum">
              <a:rPr lang="en-US" smtClean="0"/>
              <a:pPr/>
              <a:t>2</a:t>
            </a:fld>
            <a:endParaRPr lang="en-US" dirty="0"/>
          </a:p>
        </p:txBody>
      </p:sp>
    </p:spTree>
    <p:extLst>
      <p:ext uri="{BB962C8B-B14F-4D97-AF65-F5344CB8AC3E}">
        <p14:creationId xmlns:p14="http://schemas.microsoft.com/office/powerpoint/2010/main" val="40052433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953A74-470F-EE1F-3FD7-96501F9BF211}"/>
              </a:ext>
            </a:extLst>
          </p:cNvPr>
          <p:cNvSpPr>
            <a:spLocks noGrp="1"/>
          </p:cNvSpPr>
          <p:nvPr>
            <p:ph type="sldNum" sz="quarter" idx="12"/>
          </p:nvPr>
        </p:nvSpPr>
        <p:spPr/>
        <p:txBody>
          <a:bodyPr/>
          <a:lstStyle/>
          <a:p>
            <a:fld id="{A8160BDD-7155-D744-B749-9730458604AD}" type="slidenum">
              <a:rPr lang="en-US" smtClean="0"/>
              <a:pPr/>
              <a:t>20</a:t>
            </a:fld>
            <a:endParaRPr lang="en-US" dirty="0"/>
          </a:p>
        </p:txBody>
      </p:sp>
      <p:sp>
        <p:nvSpPr>
          <p:cNvPr id="3" name="Title 2">
            <a:extLst>
              <a:ext uri="{FF2B5EF4-FFF2-40B4-BE49-F238E27FC236}">
                <a16:creationId xmlns:a16="http://schemas.microsoft.com/office/drawing/2014/main" id="{37C60BA7-CBBD-7036-FC34-4A96B07856A3}"/>
              </a:ext>
            </a:extLst>
          </p:cNvPr>
          <p:cNvSpPr>
            <a:spLocks noGrp="1"/>
          </p:cNvSpPr>
          <p:nvPr>
            <p:ph type="title"/>
          </p:nvPr>
        </p:nvSpPr>
        <p:spPr/>
        <p:txBody>
          <a:bodyPr/>
          <a:lstStyle/>
          <a:p>
            <a:r>
              <a:rPr lang="en-US" dirty="0"/>
              <a:t>AI Models</a:t>
            </a:r>
          </a:p>
        </p:txBody>
      </p:sp>
      <p:sp>
        <p:nvSpPr>
          <p:cNvPr id="4" name="Text Placeholder 3">
            <a:extLst>
              <a:ext uri="{FF2B5EF4-FFF2-40B4-BE49-F238E27FC236}">
                <a16:creationId xmlns:a16="http://schemas.microsoft.com/office/drawing/2014/main" id="{4FA6D286-D03D-060F-9A89-5343B1FAA1F9}"/>
              </a:ext>
            </a:extLst>
          </p:cNvPr>
          <p:cNvSpPr>
            <a:spLocks noGrp="1"/>
          </p:cNvSpPr>
          <p:nvPr>
            <p:ph type="body" sz="quarter" idx="13"/>
          </p:nvPr>
        </p:nvSpPr>
        <p:spPr/>
        <p:txBody>
          <a:bodyPr/>
          <a:lstStyle/>
          <a:p>
            <a:r>
              <a:rPr lang="en-US" dirty="0"/>
              <a:t>Use in the formula bar or add AI Builder components.</a:t>
            </a:r>
          </a:p>
          <a:p>
            <a:r>
              <a:rPr lang="en-US" dirty="0"/>
              <a:t>Prebuilt models that you can use without coding:</a:t>
            </a:r>
          </a:p>
          <a:p>
            <a:pPr lvl="1"/>
            <a:r>
              <a:rPr lang="en-US" dirty="0"/>
              <a:t>Business card reader</a:t>
            </a:r>
          </a:p>
          <a:p>
            <a:pPr lvl="1"/>
            <a:r>
              <a:rPr lang="en-US" dirty="0"/>
              <a:t>Receipt processor</a:t>
            </a:r>
          </a:p>
          <a:p>
            <a:pPr lvl="1"/>
            <a:r>
              <a:rPr lang="en-US" dirty="0"/>
              <a:t>Text recognition</a:t>
            </a:r>
          </a:p>
          <a:p>
            <a:r>
              <a:rPr lang="en-US" dirty="0"/>
              <a:t>Other prebuilt models available but require coding.</a:t>
            </a:r>
          </a:p>
          <a:p>
            <a:r>
              <a:rPr lang="en-US" dirty="0"/>
              <a:t>Custom models you can create:</a:t>
            </a:r>
          </a:p>
          <a:p>
            <a:pPr lvl="1"/>
            <a:r>
              <a:rPr lang="en-US" dirty="0"/>
              <a:t>Prediction</a:t>
            </a:r>
          </a:p>
          <a:p>
            <a:pPr lvl="1"/>
            <a:r>
              <a:rPr lang="en-US" dirty="0"/>
              <a:t>Category classification</a:t>
            </a:r>
          </a:p>
          <a:p>
            <a:pPr lvl="1"/>
            <a:r>
              <a:rPr lang="en-US" dirty="0"/>
              <a:t>Entity extraction</a:t>
            </a:r>
          </a:p>
          <a:p>
            <a:pPr lvl="1"/>
            <a:r>
              <a:rPr lang="en-US" dirty="0"/>
              <a:t>Object detection</a:t>
            </a:r>
          </a:p>
          <a:p>
            <a:pPr lvl="1"/>
            <a:r>
              <a:rPr lang="en-US" dirty="0"/>
              <a:t>Document processing</a:t>
            </a:r>
          </a:p>
          <a:p>
            <a:pPr lvl="1"/>
            <a:r>
              <a:rPr lang="en-US" dirty="0"/>
              <a:t>Image classification</a:t>
            </a:r>
          </a:p>
          <a:p>
            <a:r>
              <a:rPr lang="en-US" dirty="0"/>
              <a:t>Existing AI models can also be used.</a:t>
            </a:r>
          </a:p>
          <a:p>
            <a:pPr lvl="1"/>
            <a:r>
              <a:rPr lang="en-US" dirty="0"/>
              <a:t>Must be registered to use in AI Builder.</a:t>
            </a:r>
          </a:p>
          <a:p>
            <a:r>
              <a:rPr lang="en-US" dirty="0"/>
              <a:t>Express design</a:t>
            </a:r>
          </a:p>
          <a:p>
            <a:pPr lvl="1"/>
            <a:r>
              <a:rPr lang="en-US" dirty="0"/>
              <a:t>Create apps based on PDFs, paper forms, and hand-drawn sketches.</a:t>
            </a:r>
          </a:p>
        </p:txBody>
      </p:sp>
      <p:grpSp>
        <p:nvGrpSpPr>
          <p:cNvPr id="7" name="Group 6">
            <a:extLst>
              <a:ext uri="{FF2B5EF4-FFF2-40B4-BE49-F238E27FC236}">
                <a16:creationId xmlns:a16="http://schemas.microsoft.com/office/drawing/2014/main" id="{5FEA5921-9875-0198-7E0C-EE159AE8FEC1}"/>
              </a:ext>
            </a:extLst>
          </p:cNvPr>
          <p:cNvGrpSpPr/>
          <p:nvPr/>
        </p:nvGrpSpPr>
        <p:grpSpPr>
          <a:xfrm>
            <a:off x="9523567" y="3828307"/>
            <a:ext cx="1985890" cy="2190968"/>
            <a:chOff x="7022750" y="4143267"/>
            <a:chExt cx="1985890" cy="2190968"/>
          </a:xfrm>
        </p:grpSpPr>
        <p:pic>
          <p:nvPicPr>
            <p:cNvPr id="8" name="Graphic 7" descr="Robot">
              <a:extLst>
                <a:ext uri="{FF2B5EF4-FFF2-40B4-BE49-F238E27FC236}">
                  <a16:creationId xmlns:a16="http://schemas.microsoft.com/office/drawing/2014/main" id="{D0B338A7-ED6D-CBC5-EECD-E8925E983FB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733067" y="4944138"/>
              <a:ext cx="796251" cy="796251"/>
            </a:xfrm>
            <a:prstGeom prst="rect">
              <a:avLst/>
            </a:prstGeom>
          </p:spPr>
        </p:pic>
        <p:pic>
          <p:nvPicPr>
            <p:cNvPr id="9" name="Graphic 8">
              <a:extLst>
                <a:ext uri="{FF2B5EF4-FFF2-40B4-BE49-F238E27FC236}">
                  <a16:creationId xmlns:a16="http://schemas.microsoft.com/office/drawing/2014/main" id="{6B4EB5E0-8F16-992D-ACC7-E95A4A06FD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7022750" y="4143267"/>
              <a:ext cx="1985890" cy="2190968"/>
            </a:xfrm>
            <a:prstGeom prst="rect">
              <a:avLst/>
            </a:prstGeom>
          </p:spPr>
        </p:pic>
      </p:grpSp>
    </p:spTree>
    <p:extLst>
      <p:ext uri="{BB962C8B-B14F-4D97-AF65-F5344CB8AC3E}">
        <p14:creationId xmlns:p14="http://schemas.microsoft.com/office/powerpoint/2010/main" val="10622551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A7135C-3018-1597-627E-D550E7A815A9}"/>
              </a:ext>
            </a:extLst>
          </p:cNvPr>
          <p:cNvSpPr>
            <a:spLocks noGrp="1"/>
          </p:cNvSpPr>
          <p:nvPr>
            <p:ph type="sldNum" sz="quarter" idx="12"/>
          </p:nvPr>
        </p:nvSpPr>
        <p:spPr/>
        <p:txBody>
          <a:bodyPr/>
          <a:lstStyle/>
          <a:p>
            <a:fld id="{A8160BDD-7155-D744-B749-9730458604AD}" type="slidenum">
              <a:rPr lang="en-US" smtClean="0"/>
              <a:pPr/>
              <a:t>21</a:t>
            </a:fld>
            <a:endParaRPr lang="en-US" dirty="0"/>
          </a:p>
        </p:txBody>
      </p:sp>
      <p:sp>
        <p:nvSpPr>
          <p:cNvPr id="3" name="Title 2">
            <a:extLst>
              <a:ext uri="{FF2B5EF4-FFF2-40B4-BE49-F238E27FC236}">
                <a16:creationId xmlns:a16="http://schemas.microsoft.com/office/drawing/2014/main" id="{5D4D512D-558D-39BE-4842-BFCFF4F8BA1E}"/>
              </a:ext>
            </a:extLst>
          </p:cNvPr>
          <p:cNvSpPr>
            <a:spLocks noGrp="1"/>
          </p:cNvSpPr>
          <p:nvPr>
            <p:ph type="title"/>
          </p:nvPr>
        </p:nvSpPr>
        <p:spPr/>
        <p:txBody>
          <a:bodyPr/>
          <a:lstStyle/>
          <a:p>
            <a:r>
              <a:rPr lang="en-US" dirty="0"/>
              <a:t>Licensing Considerations</a:t>
            </a:r>
          </a:p>
        </p:txBody>
      </p:sp>
      <p:sp>
        <p:nvSpPr>
          <p:cNvPr id="4" name="Text Placeholder 3">
            <a:extLst>
              <a:ext uri="{FF2B5EF4-FFF2-40B4-BE49-F238E27FC236}">
                <a16:creationId xmlns:a16="http://schemas.microsoft.com/office/drawing/2014/main" id="{C4F32C3B-2F7E-B936-C6B5-29BB93E52E7B}"/>
              </a:ext>
            </a:extLst>
          </p:cNvPr>
          <p:cNvSpPr>
            <a:spLocks noGrp="1"/>
          </p:cNvSpPr>
          <p:nvPr>
            <p:ph type="body" sz="quarter" idx="13"/>
          </p:nvPr>
        </p:nvSpPr>
        <p:spPr/>
        <p:txBody>
          <a:bodyPr/>
          <a:lstStyle/>
          <a:p>
            <a:r>
              <a:rPr lang="en-US" dirty="0"/>
              <a:t>Power Apps plan types:</a:t>
            </a:r>
          </a:p>
          <a:p>
            <a:pPr lvl="1"/>
            <a:r>
              <a:rPr lang="en-US" dirty="0"/>
              <a:t>Per app</a:t>
            </a:r>
          </a:p>
          <a:p>
            <a:pPr lvl="1"/>
            <a:r>
              <a:rPr lang="en-US" dirty="0"/>
              <a:t>Per user</a:t>
            </a:r>
          </a:p>
          <a:p>
            <a:pPr lvl="1"/>
            <a:r>
              <a:rPr lang="en-US" dirty="0"/>
              <a:t>Pay-as-you-go</a:t>
            </a:r>
          </a:p>
          <a:p>
            <a:r>
              <a:rPr lang="en-US" dirty="0"/>
              <a:t>Free versions:</a:t>
            </a:r>
          </a:p>
          <a:p>
            <a:pPr lvl="1"/>
            <a:r>
              <a:rPr lang="en-US" dirty="0"/>
              <a:t>Trial (30 days)</a:t>
            </a:r>
          </a:p>
          <a:p>
            <a:pPr lvl="1"/>
            <a:r>
              <a:rPr lang="en-US" dirty="0"/>
              <a:t>Developer plan (unlimited time)</a:t>
            </a:r>
          </a:p>
        </p:txBody>
      </p:sp>
      <p:pic>
        <p:nvPicPr>
          <p:cNvPr id="5" name="Graphic 4">
            <a:extLst>
              <a:ext uri="{FF2B5EF4-FFF2-40B4-BE49-F238E27FC236}">
                <a16:creationId xmlns:a16="http://schemas.microsoft.com/office/drawing/2014/main" id="{E85BF6AC-C88D-734A-B93F-B3BA481E759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63200" y="4772526"/>
            <a:ext cx="914400" cy="914400"/>
          </a:xfrm>
          <a:prstGeom prst="rect">
            <a:avLst/>
          </a:prstGeom>
        </p:spPr>
      </p:pic>
    </p:spTree>
    <p:extLst>
      <p:ext uri="{BB962C8B-B14F-4D97-AF65-F5344CB8AC3E}">
        <p14:creationId xmlns:p14="http://schemas.microsoft.com/office/powerpoint/2010/main" val="41741147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6F30FE-1542-1711-22A7-A79BB20874A9}"/>
              </a:ext>
            </a:extLst>
          </p:cNvPr>
          <p:cNvSpPr>
            <a:spLocks noGrp="1"/>
          </p:cNvSpPr>
          <p:nvPr>
            <p:ph type="sldNum" sz="quarter" idx="12"/>
          </p:nvPr>
        </p:nvSpPr>
        <p:spPr/>
        <p:txBody>
          <a:bodyPr/>
          <a:lstStyle/>
          <a:p>
            <a:fld id="{A8160BDD-7155-D744-B749-9730458604AD}" type="slidenum">
              <a:rPr lang="en-US" smtClean="0"/>
              <a:pPr/>
              <a:t>22</a:t>
            </a:fld>
            <a:endParaRPr lang="en-US" dirty="0"/>
          </a:p>
        </p:txBody>
      </p:sp>
      <p:sp>
        <p:nvSpPr>
          <p:cNvPr id="5" name="Title 4">
            <a:extLst>
              <a:ext uri="{FF2B5EF4-FFF2-40B4-BE49-F238E27FC236}">
                <a16:creationId xmlns:a16="http://schemas.microsoft.com/office/drawing/2014/main" id="{BD22297E-2E5F-F0B2-6725-28E1B2A1E0EF}"/>
              </a:ext>
            </a:extLst>
          </p:cNvPr>
          <p:cNvSpPr>
            <a:spLocks noGrp="1"/>
          </p:cNvSpPr>
          <p:nvPr>
            <p:ph type="title"/>
          </p:nvPr>
        </p:nvSpPr>
        <p:spPr/>
        <p:txBody>
          <a:bodyPr/>
          <a:lstStyle/>
          <a:p>
            <a:r>
              <a:rPr lang="en-US" dirty="0"/>
              <a:t>App Types</a:t>
            </a:r>
          </a:p>
        </p:txBody>
      </p:sp>
      <p:sp>
        <p:nvSpPr>
          <p:cNvPr id="6" name="Text Placeholder 5">
            <a:extLst>
              <a:ext uri="{FF2B5EF4-FFF2-40B4-BE49-F238E27FC236}">
                <a16:creationId xmlns:a16="http://schemas.microsoft.com/office/drawing/2014/main" id="{5987A2D7-289E-E411-C1D5-4C2A6A47E9C7}"/>
              </a:ext>
            </a:extLst>
          </p:cNvPr>
          <p:cNvSpPr>
            <a:spLocks noGrp="1"/>
          </p:cNvSpPr>
          <p:nvPr>
            <p:ph type="body" sz="quarter" idx="13"/>
          </p:nvPr>
        </p:nvSpPr>
        <p:spPr/>
        <p:txBody>
          <a:bodyPr/>
          <a:lstStyle/>
          <a:p>
            <a:r>
              <a:rPr lang="en-US" b="1" dirty="0"/>
              <a:t>Canvas app</a:t>
            </a:r>
            <a:r>
              <a:rPr lang="en-US" dirty="0"/>
              <a:t>: A type of app that you create by adding components and functionality to a work area called the canvas.</a:t>
            </a:r>
          </a:p>
          <a:p>
            <a:r>
              <a:rPr lang="en-US" b="1" dirty="0"/>
              <a:t>Model-driven app</a:t>
            </a:r>
            <a:r>
              <a:rPr lang="en-US" dirty="0"/>
              <a:t>: A type of app that is based on existing business data and processes.</a:t>
            </a:r>
          </a:p>
        </p:txBody>
      </p:sp>
      <p:grpSp>
        <p:nvGrpSpPr>
          <p:cNvPr id="7" name="Group 6">
            <a:extLst>
              <a:ext uri="{FF2B5EF4-FFF2-40B4-BE49-F238E27FC236}">
                <a16:creationId xmlns:a16="http://schemas.microsoft.com/office/drawing/2014/main" id="{33239CD6-60E7-449B-426C-FE9D80854E2B}"/>
              </a:ext>
            </a:extLst>
          </p:cNvPr>
          <p:cNvGrpSpPr/>
          <p:nvPr/>
        </p:nvGrpSpPr>
        <p:grpSpPr>
          <a:xfrm>
            <a:off x="913091" y="2528503"/>
            <a:ext cx="10673504" cy="3406318"/>
            <a:chOff x="913091" y="1664903"/>
            <a:chExt cx="10673504" cy="3406318"/>
          </a:xfrm>
        </p:grpSpPr>
        <p:sp>
          <p:nvSpPr>
            <p:cNvPr id="8" name="Text Box 307">
              <a:extLst>
                <a:ext uri="{FF2B5EF4-FFF2-40B4-BE49-F238E27FC236}">
                  <a16:creationId xmlns:a16="http://schemas.microsoft.com/office/drawing/2014/main" id="{4D25D364-FF66-135D-BAE9-207F74401198}"/>
                </a:ext>
              </a:extLst>
            </p:cNvPr>
            <p:cNvSpPr txBox="1">
              <a:spLocks noChangeArrowheads="1"/>
            </p:cNvSpPr>
            <p:nvPr/>
          </p:nvSpPr>
          <p:spPr bwMode="auto">
            <a:xfrm>
              <a:off x="2583610" y="1664903"/>
              <a:ext cx="1639728"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Canvas apps</a:t>
              </a:r>
            </a:p>
          </p:txBody>
        </p:sp>
        <p:sp>
          <p:nvSpPr>
            <p:cNvPr id="9" name="Text Box 307">
              <a:extLst>
                <a:ext uri="{FF2B5EF4-FFF2-40B4-BE49-F238E27FC236}">
                  <a16:creationId xmlns:a16="http://schemas.microsoft.com/office/drawing/2014/main" id="{8A629E69-DCE2-A509-0C35-61062EFF2AB9}"/>
                </a:ext>
              </a:extLst>
            </p:cNvPr>
            <p:cNvSpPr txBox="1">
              <a:spLocks noChangeArrowheads="1"/>
            </p:cNvSpPr>
            <p:nvPr/>
          </p:nvSpPr>
          <p:spPr bwMode="auto">
            <a:xfrm>
              <a:off x="8517335" y="1664903"/>
              <a:ext cx="1639728"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Model-driven apps</a:t>
              </a:r>
            </a:p>
          </p:txBody>
        </p:sp>
        <p:grpSp>
          <p:nvGrpSpPr>
            <p:cNvPr id="10" name="Group 9">
              <a:extLst>
                <a:ext uri="{FF2B5EF4-FFF2-40B4-BE49-F238E27FC236}">
                  <a16:creationId xmlns:a16="http://schemas.microsoft.com/office/drawing/2014/main" id="{47AF51D4-DFAD-1B19-216F-252280900DAC}"/>
                </a:ext>
              </a:extLst>
            </p:cNvPr>
            <p:cNvGrpSpPr/>
            <p:nvPr/>
          </p:nvGrpSpPr>
          <p:grpSpPr>
            <a:xfrm>
              <a:off x="7026881" y="2338374"/>
              <a:ext cx="4559714" cy="2568905"/>
              <a:chOff x="7026881" y="2338374"/>
              <a:chExt cx="4559714" cy="2568905"/>
            </a:xfrm>
          </p:grpSpPr>
          <p:sp>
            <p:nvSpPr>
              <p:cNvPr id="34" name="Isosceles Triangle 33">
                <a:extLst>
                  <a:ext uri="{FF2B5EF4-FFF2-40B4-BE49-F238E27FC236}">
                    <a16:creationId xmlns:a16="http://schemas.microsoft.com/office/drawing/2014/main" id="{3B77F37C-DBDC-6E40-FECB-C649340330A9}"/>
                  </a:ext>
                </a:extLst>
              </p:cNvPr>
              <p:cNvSpPr/>
              <p:nvPr/>
            </p:nvSpPr>
            <p:spPr>
              <a:xfrm rot="5400000" flipH="1">
                <a:off x="8065728" y="1960672"/>
                <a:ext cx="1790103" cy="3012671"/>
              </a:xfrm>
              <a:prstGeom prst="triangle">
                <a:avLst/>
              </a:prstGeom>
              <a:noFill/>
              <a:ln w="28575" cap="flat" cmpd="sng" algn="ctr">
                <a:solidFill>
                  <a:schemeClr val="bg1">
                    <a:lumMod val="65000"/>
                  </a:schemeClr>
                </a:solidFill>
                <a:prstDash val="solid"/>
              </a:ln>
              <a:effectLst/>
            </p:spPr>
            <p:txBody>
              <a:bodyPr rtlCol="0" anchor="ctr"/>
              <a:lstStyle/>
              <a:p>
                <a:pPr algn="ctr" defTabSz="914400"/>
                <a:endParaRPr lang="en-US" sz="1100" b="1" kern="0" dirty="0">
                  <a:solidFill>
                    <a:srgbClr val="FF0000"/>
                  </a:solidFill>
                  <a:latin typeface="Arial"/>
                </a:endParaRPr>
              </a:p>
            </p:txBody>
          </p:sp>
          <p:cxnSp>
            <p:nvCxnSpPr>
              <p:cNvPr id="35" name="Straight Connector 34">
                <a:extLst>
                  <a:ext uri="{FF2B5EF4-FFF2-40B4-BE49-F238E27FC236}">
                    <a16:creationId xmlns:a16="http://schemas.microsoft.com/office/drawing/2014/main" id="{D00705D5-FA76-DC2F-5C6A-185272E8F071}"/>
                  </a:ext>
                </a:extLst>
              </p:cNvPr>
              <p:cNvCxnSpPr>
                <a:cxnSpLocks/>
                <a:stCxn id="34" idx="4"/>
                <a:endCxn id="34" idx="2"/>
              </p:cNvCxnSpPr>
              <p:nvPr/>
            </p:nvCxnSpPr>
            <p:spPr>
              <a:xfrm>
                <a:off x="7454444" y="2571956"/>
                <a:ext cx="0" cy="1790103"/>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57F08267-E9F9-92E4-2443-98B20FB2850D}"/>
                  </a:ext>
                </a:extLst>
              </p:cNvPr>
              <p:cNvGrpSpPr/>
              <p:nvPr/>
            </p:nvGrpSpPr>
            <p:grpSpPr>
              <a:xfrm>
                <a:off x="7026881" y="2338374"/>
                <a:ext cx="1639728" cy="2568905"/>
                <a:chOff x="6448040" y="2338374"/>
                <a:chExt cx="1639728" cy="2568905"/>
              </a:xfrm>
              <a:solidFill>
                <a:schemeClr val="bg2"/>
              </a:solidFill>
            </p:grpSpPr>
            <p:sp>
              <p:nvSpPr>
                <p:cNvPr id="47" name="Oval 46">
                  <a:extLst>
                    <a:ext uri="{FF2B5EF4-FFF2-40B4-BE49-F238E27FC236}">
                      <a16:creationId xmlns:a16="http://schemas.microsoft.com/office/drawing/2014/main" id="{0B393A7B-BB49-518E-D721-6E04629D021B}"/>
                    </a:ext>
                  </a:extLst>
                </p:cNvPr>
                <p:cNvSpPr/>
                <p:nvPr/>
              </p:nvSpPr>
              <p:spPr>
                <a:xfrm>
                  <a:off x="6608650" y="2338374"/>
                  <a:ext cx="1318509" cy="2223116"/>
                </a:xfrm>
                <a:prstGeom prst="ellipse">
                  <a:avLst/>
                </a:prstGeom>
                <a:grpFill/>
                <a:ln w="28575" cap="flat" cmpd="sng" algn="ctr">
                  <a:solidFill>
                    <a:srgbClr val="E62428"/>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48" name="Text Box 307">
                  <a:extLst>
                    <a:ext uri="{FF2B5EF4-FFF2-40B4-BE49-F238E27FC236}">
                      <a16:creationId xmlns:a16="http://schemas.microsoft.com/office/drawing/2014/main" id="{E1DE5CBB-DD1A-B79E-CB18-A6A5DB36AA43}"/>
                    </a:ext>
                  </a:extLst>
                </p:cNvPr>
                <p:cNvSpPr txBox="1">
                  <a:spLocks noChangeArrowheads="1"/>
                </p:cNvSpPr>
                <p:nvPr/>
              </p:nvSpPr>
              <p:spPr bwMode="auto">
                <a:xfrm>
                  <a:off x="6448040" y="4614891"/>
                  <a:ext cx="1639728" cy="292388"/>
                </a:xfrm>
                <a:prstGeom prst="rect">
                  <a:avLst/>
                </a:prstGeom>
                <a:gr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Data sources</a:t>
                  </a:r>
                </a:p>
              </p:txBody>
            </p:sp>
          </p:grpSp>
          <p:sp>
            <p:nvSpPr>
              <p:cNvPr id="37" name="Rounded Rectangle 143">
                <a:extLst>
                  <a:ext uri="{FF2B5EF4-FFF2-40B4-BE49-F238E27FC236}">
                    <a16:creationId xmlns:a16="http://schemas.microsoft.com/office/drawing/2014/main" id="{908F43F8-424E-6101-D94C-E8B8643E4091}"/>
                  </a:ext>
                </a:extLst>
              </p:cNvPr>
              <p:cNvSpPr/>
              <p:nvPr/>
            </p:nvSpPr>
            <p:spPr>
              <a:xfrm>
                <a:off x="8586803" y="3022938"/>
                <a:ext cx="1070484"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Data</a:t>
                </a:r>
              </a:p>
            </p:txBody>
          </p:sp>
          <p:sp>
            <p:nvSpPr>
              <p:cNvPr id="38" name="Rounded Rectangle 143">
                <a:extLst>
                  <a:ext uri="{FF2B5EF4-FFF2-40B4-BE49-F238E27FC236}">
                    <a16:creationId xmlns:a16="http://schemas.microsoft.com/office/drawing/2014/main" id="{9FA4C420-393C-6A84-B0EF-0280392105B7}"/>
                  </a:ext>
                </a:extLst>
              </p:cNvPr>
              <p:cNvSpPr/>
              <p:nvPr/>
            </p:nvSpPr>
            <p:spPr>
              <a:xfrm>
                <a:off x="8602469" y="3623006"/>
                <a:ext cx="1070484"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Structure</a:t>
                </a:r>
              </a:p>
            </p:txBody>
          </p:sp>
          <p:grpSp>
            <p:nvGrpSpPr>
              <p:cNvPr id="39" name="Group 38">
                <a:extLst>
                  <a:ext uri="{FF2B5EF4-FFF2-40B4-BE49-F238E27FC236}">
                    <a16:creationId xmlns:a16="http://schemas.microsoft.com/office/drawing/2014/main" id="{AEA21538-2248-6C1A-852D-7EDA98865CEB}"/>
                  </a:ext>
                </a:extLst>
              </p:cNvPr>
              <p:cNvGrpSpPr/>
              <p:nvPr/>
            </p:nvGrpSpPr>
            <p:grpSpPr>
              <a:xfrm>
                <a:off x="10672195" y="2485321"/>
                <a:ext cx="914400" cy="1879011"/>
                <a:chOff x="10303079" y="2485321"/>
                <a:chExt cx="914400" cy="1879011"/>
              </a:xfrm>
            </p:grpSpPr>
            <p:pic>
              <p:nvPicPr>
                <p:cNvPr id="43" name="Graphic 42" descr="Laptop outline">
                  <a:extLst>
                    <a:ext uri="{FF2B5EF4-FFF2-40B4-BE49-F238E27FC236}">
                      <a16:creationId xmlns:a16="http://schemas.microsoft.com/office/drawing/2014/main" id="{EB4B706C-A4F4-180E-B5D1-4E74CA5AE85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03079" y="2485321"/>
                  <a:ext cx="914400" cy="914400"/>
                </a:xfrm>
                <a:prstGeom prst="rect">
                  <a:avLst/>
                </a:prstGeom>
              </p:spPr>
            </p:pic>
            <p:pic>
              <p:nvPicPr>
                <p:cNvPr id="44" name="Graphic 43" descr="Smart Phone outline">
                  <a:extLst>
                    <a:ext uri="{FF2B5EF4-FFF2-40B4-BE49-F238E27FC236}">
                      <a16:creationId xmlns:a16="http://schemas.microsoft.com/office/drawing/2014/main" id="{D110BEEE-68A2-034E-FDAD-D8DB97A816C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03079" y="3449932"/>
                  <a:ext cx="914400" cy="914400"/>
                </a:xfrm>
                <a:prstGeom prst="rect">
                  <a:avLst/>
                </a:prstGeom>
              </p:spPr>
            </p:pic>
            <p:sp>
              <p:nvSpPr>
                <p:cNvPr id="45" name="Explosion: 8 Points 44">
                  <a:extLst>
                    <a:ext uri="{FF2B5EF4-FFF2-40B4-BE49-F238E27FC236}">
                      <a16:creationId xmlns:a16="http://schemas.microsoft.com/office/drawing/2014/main" id="{DDF4F2C7-B0E2-8E71-977C-4CA284BB70C3}"/>
                    </a:ext>
                  </a:extLst>
                </p:cNvPr>
                <p:cNvSpPr>
                  <a:spLocks noChangeAspect="1"/>
                </p:cNvSpPr>
                <p:nvPr/>
              </p:nvSpPr>
              <p:spPr>
                <a:xfrm>
                  <a:off x="10603540" y="2761666"/>
                  <a:ext cx="302003" cy="308542"/>
                </a:xfrm>
                <a:prstGeom prst="irregularSeal1">
                  <a:avLst/>
                </a:prstGeom>
                <a:noFill/>
                <a:ln w="28575" cap="flat" cmpd="sng" algn="ctr">
                  <a:solidFill>
                    <a:srgbClr val="01A1DD"/>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46" name="Explosion: 8 Points 45">
                  <a:extLst>
                    <a:ext uri="{FF2B5EF4-FFF2-40B4-BE49-F238E27FC236}">
                      <a16:creationId xmlns:a16="http://schemas.microsoft.com/office/drawing/2014/main" id="{372B828E-8FA1-ECCA-030C-5D3991867B08}"/>
                    </a:ext>
                  </a:extLst>
                </p:cNvPr>
                <p:cNvSpPr>
                  <a:spLocks noChangeAspect="1"/>
                </p:cNvSpPr>
                <p:nvPr/>
              </p:nvSpPr>
              <p:spPr>
                <a:xfrm>
                  <a:off x="10609278" y="3701233"/>
                  <a:ext cx="302003" cy="308542"/>
                </a:xfrm>
                <a:prstGeom prst="irregularSeal1">
                  <a:avLst/>
                </a:prstGeom>
                <a:noFill/>
                <a:ln w="28575" cap="flat" cmpd="sng" algn="ctr">
                  <a:solidFill>
                    <a:srgbClr val="01A1DD"/>
                  </a:solidFill>
                  <a:prstDash val="solid"/>
                </a:ln>
                <a:effectLst/>
              </p:spPr>
              <p:txBody>
                <a:bodyPr rtlCol="0" anchor="ctr"/>
                <a:lstStyle/>
                <a:p>
                  <a:pPr algn="ctr" defTabSz="914400"/>
                  <a:endParaRPr lang="en-US" sz="1100" b="1" kern="0" dirty="0">
                    <a:solidFill>
                      <a:srgbClr val="FF0000"/>
                    </a:solidFill>
                    <a:latin typeface="Arial"/>
                  </a:endParaRPr>
                </a:p>
              </p:txBody>
            </p:sp>
          </p:grpSp>
          <p:sp>
            <p:nvSpPr>
              <p:cNvPr id="40" name="AutoShape 302">
                <a:extLst>
                  <a:ext uri="{FF2B5EF4-FFF2-40B4-BE49-F238E27FC236}">
                    <a16:creationId xmlns:a16="http://schemas.microsoft.com/office/drawing/2014/main" id="{66FE5978-4897-09AD-913A-C8D35D7512FF}"/>
                  </a:ext>
                </a:extLst>
              </p:cNvPr>
              <p:cNvSpPr>
                <a:spLocks/>
              </p:cNvSpPr>
              <p:nvPr/>
            </p:nvSpPr>
            <p:spPr bwMode="auto">
              <a:xfrm rot="10800000">
                <a:off x="10532876" y="2555180"/>
                <a:ext cx="232427" cy="1838278"/>
              </a:xfrm>
              <a:prstGeom prst="rightBrace">
                <a:avLst>
                  <a:gd name="adj1" fmla="val 65909"/>
                  <a:gd name="adj2" fmla="val 50000"/>
                </a:avLst>
              </a:prstGeom>
              <a:noFill/>
              <a:ln w="19050">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defTabSz="914400">
                  <a:defRPr/>
                </a:pPr>
                <a:endParaRPr lang="en-US" kern="0" dirty="0">
                  <a:solidFill>
                    <a:sysClr val="windowText" lastClr="000000"/>
                  </a:solidFill>
                </a:endParaRPr>
              </a:p>
            </p:txBody>
          </p:sp>
          <p:pic>
            <p:nvPicPr>
              <p:cNvPr id="41" name="Graphic 40" descr="Table outline">
                <a:extLst>
                  <a:ext uri="{FF2B5EF4-FFF2-40B4-BE49-F238E27FC236}">
                    <a16:creationId xmlns:a16="http://schemas.microsoft.com/office/drawing/2014/main" id="{8843EE7E-6E76-16E6-C61A-5B7CA1D6D88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432447" y="2538008"/>
                <a:ext cx="731520" cy="731520"/>
              </a:xfrm>
              <a:prstGeom prst="rect">
                <a:avLst/>
              </a:prstGeom>
            </p:spPr>
          </p:pic>
          <p:pic>
            <p:nvPicPr>
              <p:cNvPr id="42" name="Graphic 41" descr="Database outline">
                <a:extLst>
                  <a:ext uri="{FF2B5EF4-FFF2-40B4-BE49-F238E27FC236}">
                    <a16:creationId xmlns:a16="http://schemas.microsoft.com/office/drawing/2014/main" id="{B5E48D5B-E685-9F07-BC47-542D873E5E5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78631" y="3458158"/>
                <a:ext cx="731520" cy="731520"/>
              </a:xfrm>
              <a:prstGeom prst="rect">
                <a:avLst/>
              </a:prstGeom>
            </p:spPr>
          </p:pic>
        </p:grpSp>
        <p:pic>
          <p:nvPicPr>
            <p:cNvPr id="11" name="Graphic 10" descr="Question Mark outline">
              <a:extLst>
                <a:ext uri="{FF2B5EF4-FFF2-40B4-BE49-F238E27FC236}">
                  <a16:creationId xmlns:a16="http://schemas.microsoft.com/office/drawing/2014/main" id="{80A2F814-7F37-0CEC-1719-0DFE17C75D9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207567" y="2388209"/>
              <a:ext cx="731520" cy="731520"/>
            </a:xfrm>
            <a:prstGeom prst="rect">
              <a:avLst/>
            </a:prstGeom>
          </p:spPr>
        </p:pic>
        <p:pic>
          <p:nvPicPr>
            <p:cNvPr id="12" name="Graphic 11" descr="Questions outline">
              <a:extLst>
                <a:ext uri="{FF2B5EF4-FFF2-40B4-BE49-F238E27FC236}">
                  <a16:creationId xmlns:a16="http://schemas.microsoft.com/office/drawing/2014/main" id="{43407E58-7D7D-7CA2-FB78-844EA7CA03F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631492" y="2720629"/>
              <a:ext cx="731520" cy="731520"/>
            </a:xfrm>
            <a:prstGeom prst="rect">
              <a:avLst/>
            </a:prstGeom>
          </p:spPr>
        </p:pic>
        <p:pic>
          <p:nvPicPr>
            <p:cNvPr id="13" name="Graphic 12" descr="Customer review outline">
              <a:extLst>
                <a:ext uri="{FF2B5EF4-FFF2-40B4-BE49-F238E27FC236}">
                  <a16:creationId xmlns:a16="http://schemas.microsoft.com/office/drawing/2014/main" id="{03C25E54-FAA8-1978-18BA-D0BFC776BDE5}"/>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232852" y="3493934"/>
              <a:ext cx="731520" cy="731520"/>
            </a:xfrm>
            <a:prstGeom prst="rect">
              <a:avLst/>
            </a:prstGeom>
          </p:spPr>
        </p:pic>
        <p:sp>
          <p:nvSpPr>
            <p:cNvPr id="14" name="Oval 13">
              <a:extLst>
                <a:ext uri="{FF2B5EF4-FFF2-40B4-BE49-F238E27FC236}">
                  <a16:creationId xmlns:a16="http://schemas.microsoft.com/office/drawing/2014/main" id="{A7CE2F34-B926-00F1-9141-EC40249595BE}"/>
                </a:ext>
              </a:extLst>
            </p:cNvPr>
            <p:cNvSpPr/>
            <p:nvPr/>
          </p:nvSpPr>
          <p:spPr>
            <a:xfrm>
              <a:off x="963265" y="2338374"/>
              <a:ext cx="1518407" cy="2220482"/>
            </a:xfrm>
            <a:prstGeom prst="ellipse">
              <a:avLst/>
            </a:prstGeom>
            <a:noFill/>
            <a:ln w="28575" cap="flat" cmpd="sng" algn="ctr">
              <a:solidFill>
                <a:srgbClr val="E62428"/>
              </a:solidFill>
              <a:prstDash val="solid"/>
            </a:ln>
            <a:effectLst/>
          </p:spPr>
          <p:txBody>
            <a:bodyPr rtlCol="0" anchor="ctr"/>
            <a:lstStyle/>
            <a:p>
              <a:pPr algn="ctr" defTabSz="914400"/>
              <a:endParaRPr lang="en-US" sz="1100" b="1" kern="0" dirty="0">
                <a:solidFill>
                  <a:srgbClr val="FF0000"/>
                </a:solidFill>
                <a:latin typeface="Arial"/>
              </a:endParaRPr>
            </a:p>
          </p:txBody>
        </p:sp>
        <p:grpSp>
          <p:nvGrpSpPr>
            <p:cNvPr id="15" name="Group 14">
              <a:extLst>
                <a:ext uri="{FF2B5EF4-FFF2-40B4-BE49-F238E27FC236}">
                  <a16:creationId xmlns:a16="http://schemas.microsoft.com/office/drawing/2014/main" id="{1EA8D74E-AE76-6C26-1230-97572063D7CF}"/>
                </a:ext>
              </a:extLst>
            </p:cNvPr>
            <p:cNvGrpSpPr/>
            <p:nvPr/>
          </p:nvGrpSpPr>
          <p:grpSpPr>
            <a:xfrm>
              <a:off x="2563421" y="2353212"/>
              <a:ext cx="1233735" cy="1217066"/>
              <a:chOff x="2908737" y="2537176"/>
              <a:chExt cx="1233735" cy="1217066"/>
            </a:xfrm>
          </p:grpSpPr>
          <p:pic>
            <p:nvPicPr>
              <p:cNvPr id="31" name="Graphic 30" descr="Easel outline">
                <a:extLst>
                  <a:ext uri="{FF2B5EF4-FFF2-40B4-BE49-F238E27FC236}">
                    <a16:creationId xmlns:a16="http://schemas.microsoft.com/office/drawing/2014/main" id="{C71544D8-FDEC-8D0F-3CC1-7F8248DCEF5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908737" y="2537176"/>
                <a:ext cx="1217066" cy="1217066"/>
              </a:xfrm>
              <a:prstGeom prst="rect">
                <a:avLst/>
              </a:prstGeom>
            </p:spPr>
          </p:pic>
          <p:pic>
            <p:nvPicPr>
              <p:cNvPr id="32" name="Graphic 31" descr="Paint brush outline">
                <a:extLst>
                  <a:ext uri="{FF2B5EF4-FFF2-40B4-BE49-F238E27FC236}">
                    <a16:creationId xmlns:a16="http://schemas.microsoft.com/office/drawing/2014/main" id="{04CB9E7E-4011-737D-585D-DEF709ACB936}"/>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rot="7263862">
                <a:off x="3455469" y="2984623"/>
                <a:ext cx="687003" cy="687003"/>
              </a:xfrm>
              <a:prstGeom prst="rect">
                <a:avLst/>
              </a:prstGeom>
            </p:spPr>
          </p:pic>
          <p:sp>
            <p:nvSpPr>
              <p:cNvPr id="33" name="Explosion: 8 Points 32">
                <a:extLst>
                  <a:ext uri="{FF2B5EF4-FFF2-40B4-BE49-F238E27FC236}">
                    <a16:creationId xmlns:a16="http://schemas.microsoft.com/office/drawing/2014/main" id="{FEE4E58F-EA0C-34D4-A108-8797B1CA1950}"/>
                  </a:ext>
                </a:extLst>
              </p:cNvPr>
              <p:cNvSpPr>
                <a:spLocks noChangeAspect="1"/>
              </p:cNvSpPr>
              <p:nvPr/>
            </p:nvSpPr>
            <p:spPr>
              <a:xfrm rot="5400000">
                <a:off x="3345802" y="2888898"/>
                <a:ext cx="302003" cy="308542"/>
              </a:xfrm>
              <a:prstGeom prst="irregularSeal1">
                <a:avLst/>
              </a:prstGeom>
              <a:noFill/>
              <a:ln w="28575" cap="flat" cmpd="sng" algn="ctr">
                <a:solidFill>
                  <a:schemeClr val="accent3"/>
                </a:solidFill>
                <a:prstDash val="solid"/>
              </a:ln>
              <a:effectLst/>
            </p:spPr>
            <p:txBody>
              <a:bodyPr rtlCol="0" anchor="ctr"/>
              <a:lstStyle/>
              <a:p>
                <a:pPr algn="ctr" defTabSz="914400"/>
                <a:endParaRPr lang="en-US" sz="1100" b="1" kern="0" dirty="0">
                  <a:solidFill>
                    <a:srgbClr val="FF0000"/>
                  </a:solidFill>
                  <a:latin typeface="Arial"/>
                </a:endParaRPr>
              </a:p>
            </p:txBody>
          </p:sp>
        </p:grpSp>
        <p:pic>
          <p:nvPicPr>
            <p:cNvPr id="16" name="Graphic 15" descr="Laptop outline">
              <a:extLst>
                <a:ext uri="{FF2B5EF4-FFF2-40B4-BE49-F238E27FC236}">
                  <a16:creationId xmlns:a16="http://schemas.microsoft.com/office/drawing/2014/main" id="{C8D5D5B7-BC3F-43DE-5EA4-8DDD24A327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89888" y="2383176"/>
              <a:ext cx="914400" cy="914400"/>
            </a:xfrm>
            <a:prstGeom prst="rect">
              <a:avLst/>
            </a:prstGeom>
          </p:spPr>
        </p:pic>
        <p:pic>
          <p:nvPicPr>
            <p:cNvPr id="17" name="Graphic 16" descr="Smart Phone outline">
              <a:extLst>
                <a:ext uri="{FF2B5EF4-FFF2-40B4-BE49-F238E27FC236}">
                  <a16:creationId xmlns:a16="http://schemas.microsoft.com/office/drawing/2014/main" id="{0287FBE3-1795-62A1-4409-1AF821A2233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89888" y="3347787"/>
              <a:ext cx="914400" cy="914400"/>
            </a:xfrm>
            <a:prstGeom prst="rect">
              <a:avLst/>
            </a:prstGeom>
          </p:spPr>
        </p:pic>
        <p:sp>
          <p:nvSpPr>
            <p:cNvPr id="18" name="Explosion: 8 Points 17">
              <a:extLst>
                <a:ext uri="{FF2B5EF4-FFF2-40B4-BE49-F238E27FC236}">
                  <a16:creationId xmlns:a16="http://schemas.microsoft.com/office/drawing/2014/main" id="{5E6CDCB4-CA95-03E7-9071-7B8BB40F84B2}"/>
                </a:ext>
              </a:extLst>
            </p:cNvPr>
            <p:cNvSpPr>
              <a:spLocks noChangeAspect="1"/>
            </p:cNvSpPr>
            <p:nvPr/>
          </p:nvSpPr>
          <p:spPr>
            <a:xfrm rot="5400000">
              <a:off x="4690349" y="2659521"/>
              <a:ext cx="302003" cy="308542"/>
            </a:xfrm>
            <a:prstGeom prst="irregularSeal1">
              <a:avLst/>
            </a:prstGeom>
            <a:noFill/>
            <a:ln w="28575" cap="flat" cmpd="sng" algn="ctr">
              <a:solidFill>
                <a:schemeClr val="accent3"/>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19" name="Explosion: 8 Points 18">
              <a:extLst>
                <a:ext uri="{FF2B5EF4-FFF2-40B4-BE49-F238E27FC236}">
                  <a16:creationId xmlns:a16="http://schemas.microsoft.com/office/drawing/2014/main" id="{D6273513-E213-BCE3-6619-7F2FA79A0C6C}"/>
                </a:ext>
              </a:extLst>
            </p:cNvPr>
            <p:cNvSpPr>
              <a:spLocks noChangeAspect="1"/>
            </p:cNvSpPr>
            <p:nvPr/>
          </p:nvSpPr>
          <p:spPr>
            <a:xfrm rot="5400000">
              <a:off x="4696087" y="3599088"/>
              <a:ext cx="302003" cy="308542"/>
            </a:xfrm>
            <a:prstGeom prst="irregularSeal1">
              <a:avLst/>
            </a:prstGeom>
            <a:noFill/>
            <a:ln w="28575" cap="flat" cmpd="sng" algn="ctr">
              <a:solidFill>
                <a:schemeClr val="accent3"/>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20" name="Text Box 307">
              <a:extLst>
                <a:ext uri="{FF2B5EF4-FFF2-40B4-BE49-F238E27FC236}">
                  <a16:creationId xmlns:a16="http://schemas.microsoft.com/office/drawing/2014/main" id="{C83050AB-2DAC-1804-96DE-E3F9792D19AF}"/>
                </a:ext>
              </a:extLst>
            </p:cNvPr>
            <p:cNvSpPr txBox="1">
              <a:spLocks noChangeArrowheads="1"/>
            </p:cNvSpPr>
            <p:nvPr/>
          </p:nvSpPr>
          <p:spPr bwMode="auto">
            <a:xfrm>
              <a:off x="913091" y="4578778"/>
              <a:ext cx="1639728" cy="492443"/>
            </a:xfrm>
            <a:prstGeom prst="rect">
              <a:avLst/>
            </a:prstGeom>
            <a:solidFill>
              <a:schemeClr val="bg2"/>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Organizational and user requirements</a:t>
              </a:r>
            </a:p>
          </p:txBody>
        </p:sp>
        <p:sp>
          <p:nvSpPr>
            <p:cNvPr id="21" name="Text Box 307">
              <a:extLst>
                <a:ext uri="{FF2B5EF4-FFF2-40B4-BE49-F238E27FC236}">
                  <a16:creationId xmlns:a16="http://schemas.microsoft.com/office/drawing/2014/main" id="{5610D044-BDB4-9D3B-A7EA-F100A7A63E87}"/>
                </a:ext>
              </a:extLst>
            </p:cNvPr>
            <p:cNvSpPr txBox="1">
              <a:spLocks noChangeArrowheads="1"/>
            </p:cNvSpPr>
            <p:nvPr/>
          </p:nvSpPr>
          <p:spPr bwMode="auto">
            <a:xfrm>
              <a:off x="2341930" y="2164765"/>
              <a:ext cx="1639728"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UI design</a:t>
              </a:r>
            </a:p>
          </p:txBody>
        </p:sp>
        <p:sp>
          <p:nvSpPr>
            <p:cNvPr id="22" name="Text Box 307">
              <a:extLst>
                <a:ext uri="{FF2B5EF4-FFF2-40B4-BE49-F238E27FC236}">
                  <a16:creationId xmlns:a16="http://schemas.microsoft.com/office/drawing/2014/main" id="{14CF1EF3-F54D-29D8-C52B-B0C55362513A}"/>
                </a:ext>
              </a:extLst>
            </p:cNvPr>
            <p:cNvSpPr txBox="1">
              <a:spLocks noChangeArrowheads="1"/>
            </p:cNvSpPr>
            <p:nvPr/>
          </p:nvSpPr>
          <p:spPr bwMode="auto">
            <a:xfrm>
              <a:off x="2363012" y="4413628"/>
              <a:ext cx="1639728"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Data sources</a:t>
              </a:r>
            </a:p>
          </p:txBody>
        </p:sp>
        <p:cxnSp>
          <p:nvCxnSpPr>
            <p:cNvPr id="23" name="Straight Connector 22">
              <a:extLst>
                <a:ext uri="{FF2B5EF4-FFF2-40B4-BE49-F238E27FC236}">
                  <a16:creationId xmlns:a16="http://schemas.microsoft.com/office/drawing/2014/main" id="{712E951E-F9E8-F41B-D38E-29CB9875E66F}"/>
                </a:ext>
              </a:extLst>
            </p:cNvPr>
            <p:cNvCxnSpPr>
              <a:cxnSpLocks/>
            </p:cNvCxnSpPr>
            <p:nvPr/>
          </p:nvCxnSpPr>
          <p:spPr>
            <a:xfrm>
              <a:off x="3181556" y="3548142"/>
              <a:ext cx="0" cy="338084"/>
            </a:xfrm>
            <a:prstGeom prst="line">
              <a:avLst/>
            </a:prstGeom>
            <a:ln w="28575">
              <a:solidFill>
                <a:srgbClr val="01A1DD"/>
              </a:solidFill>
              <a:prstDash val="sysDash"/>
            </a:ln>
          </p:spPr>
          <p:style>
            <a:lnRef idx="1">
              <a:schemeClr val="accent1"/>
            </a:lnRef>
            <a:fillRef idx="0">
              <a:schemeClr val="accent1"/>
            </a:fillRef>
            <a:effectRef idx="0">
              <a:schemeClr val="accent1"/>
            </a:effectRef>
            <a:fontRef idx="minor">
              <a:schemeClr val="tx1"/>
            </a:fontRef>
          </p:style>
        </p:cxnSp>
        <p:pic>
          <p:nvPicPr>
            <p:cNvPr id="24" name="Graphic 23" descr="Table outline">
              <a:extLst>
                <a:ext uri="{FF2B5EF4-FFF2-40B4-BE49-F238E27FC236}">
                  <a16:creationId xmlns:a16="http://schemas.microsoft.com/office/drawing/2014/main" id="{2D9DE7F6-70B8-4AFE-5DF7-32E2077EEFF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625663" y="3816344"/>
              <a:ext cx="731520" cy="731520"/>
            </a:xfrm>
            <a:prstGeom prst="rect">
              <a:avLst/>
            </a:prstGeom>
          </p:spPr>
        </p:pic>
        <p:pic>
          <p:nvPicPr>
            <p:cNvPr id="25" name="Graphic 24" descr="Database outline">
              <a:extLst>
                <a:ext uri="{FF2B5EF4-FFF2-40B4-BE49-F238E27FC236}">
                  <a16:creationId xmlns:a16="http://schemas.microsoft.com/office/drawing/2014/main" id="{A7750891-9E9D-B01F-76B7-6DCE6D18A17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78773" y="3752434"/>
              <a:ext cx="731520" cy="731520"/>
            </a:xfrm>
            <a:prstGeom prst="rect">
              <a:avLst/>
            </a:prstGeom>
          </p:spPr>
        </p:pic>
        <p:sp>
          <p:nvSpPr>
            <p:cNvPr id="26" name="AutoShape 302">
              <a:extLst>
                <a:ext uri="{FF2B5EF4-FFF2-40B4-BE49-F238E27FC236}">
                  <a16:creationId xmlns:a16="http://schemas.microsoft.com/office/drawing/2014/main" id="{4E231762-3967-E3E4-89D9-83439B627C02}"/>
                </a:ext>
              </a:extLst>
            </p:cNvPr>
            <p:cNvSpPr>
              <a:spLocks/>
            </p:cNvSpPr>
            <p:nvPr/>
          </p:nvSpPr>
          <p:spPr bwMode="auto">
            <a:xfrm rot="10800000">
              <a:off x="4254407" y="2503217"/>
              <a:ext cx="232427" cy="1838278"/>
            </a:xfrm>
            <a:prstGeom prst="rightBrace">
              <a:avLst>
                <a:gd name="adj1" fmla="val 65909"/>
                <a:gd name="adj2" fmla="val 50000"/>
              </a:avLst>
            </a:prstGeom>
            <a:noFill/>
            <a:ln w="19050">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defTabSz="914400">
                <a:defRPr/>
              </a:pPr>
              <a:endParaRPr lang="en-US" kern="0" dirty="0">
                <a:solidFill>
                  <a:sysClr val="windowText" lastClr="000000"/>
                </a:solidFill>
              </a:endParaRPr>
            </a:p>
          </p:txBody>
        </p:sp>
        <p:cxnSp>
          <p:nvCxnSpPr>
            <p:cNvPr id="27" name="Straight Connector 26">
              <a:extLst>
                <a:ext uri="{FF2B5EF4-FFF2-40B4-BE49-F238E27FC236}">
                  <a16:creationId xmlns:a16="http://schemas.microsoft.com/office/drawing/2014/main" id="{1AE15626-284F-BBC1-AEC7-67BAF64524E4}"/>
                </a:ext>
              </a:extLst>
            </p:cNvPr>
            <p:cNvCxnSpPr>
              <a:cxnSpLocks/>
              <a:endCxn id="26" idx="1"/>
            </p:cNvCxnSpPr>
            <p:nvPr/>
          </p:nvCxnSpPr>
          <p:spPr>
            <a:xfrm flipV="1">
              <a:off x="3668129" y="3422356"/>
              <a:ext cx="586278" cy="1483691"/>
            </a:xfrm>
            <a:prstGeom prst="line">
              <a:avLst/>
            </a:prstGeom>
            <a:ln w="38100">
              <a:solidFill>
                <a:srgbClr val="C4C4C4"/>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D373C20-EBD3-61FC-AC73-3CE741BAA35E}"/>
                </a:ext>
              </a:extLst>
            </p:cNvPr>
            <p:cNvCxnSpPr>
              <a:cxnSpLocks/>
              <a:endCxn id="26" idx="1"/>
            </p:cNvCxnSpPr>
            <p:nvPr/>
          </p:nvCxnSpPr>
          <p:spPr>
            <a:xfrm>
              <a:off x="3487368" y="2110400"/>
              <a:ext cx="767039" cy="1311956"/>
            </a:xfrm>
            <a:prstGeom prst="line">
              <a:avLst/>
            </a:prstGeom>
            <a:ln w="38100">
              <a:solidFill>
                <a:srgbClr val="C4C4C4"/>
              </a:solidFill>
            </a:ln>
          </p:spPr>
          <p:style>
            <a:lnRef idx="1">
              <a:schemeClr val="accent1"/>
            </a:lnRef>
            <a:fillRef idx="0">
              <a:schemeClr val="accent1"/>
            </a:fillRef>
            <a:effectRef idx="0">
              <a:schemeClr val="accent1"/>
            </a:effectRef>
            <a:fontRef idx="minor">
              <a:schemeClr val="tx1"/>
            </a:fontRef>
          </p:style>
        </p:cxnSp>
        <p:sp>
          <p:nvSpPr>
            <p:cNvPr id="29" name="Line 315">
              <a:extLst>
                <a:ext uri="{FF2B5EF4-FFF2-40B4-BE49-F238E27FC236}">
                  <a16:creationId xmlns:a16="http://schemas.microsoft.com/office/drawing/2014/main" id="{FD579552-E136-9091-DE39-A859BEDBD73D}"/>
                </a:ext>
              </a:extLst>
            </p:cNvPr>
            <p:cNvSpPr>
              <a:spLocks noChangeShapeType="1"/>
            </p:cNvSpPr>
            <p:nvPr/>
          </p:nvSpPr>
          <p:spPr bwMode="auto">
            <a:xfrm flipV="1">
              <a:off x="2481673" y="2894517"/>
              <a:ext cx="355842" cy="599417"/>
            </a:xfrm>
            <a:prstGeom prst="line">
              <a:avLst/>
            </a:prstGeom>
            <a:noFill/>
            <a:ln w="19050">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pPr defTabSz="914400">
                <a:defRPr/>
              </a:pPr>
              <a:endParaRPr lang="en-US" kern="0" dirty="0">
                <a:solidFill>
                  <a:sysClr val="windowText" lastClr="000000"/>
                </a:solidFill>
              </a:endParaRPr>
            </a:p>
          </p:txBody>
        </p:sp>
        <p:sp>
          <p:nvSpPr>
            <p:cNvPr id="30" name="Line 315">
              <a:extLst>
                <a:ext uri="{FF2B5EF4-FFF2-40B4-BE49-F238E27FC236}">
                  <a16:creationId xmlns:a16="http://schemas.microsoft.com/office/drawing/2014/main" id="{E2D09B16-4CBF-6B34-62AE-E0350C8E4A55}"/>
                </a:ext>
              </a:extLst>
            </p:cNvPr>
            <p:cNvSpPr>
              <a:spLocks noChangeShapeType="1"/>
            </p:cNvSpPr>
            <p:nvPr/>
          </p:nvSpPr>
          <p:spPr bwMode="auto">
            <a:xfrm>
              <a:off x="2481009" y="3418632"/>
              <a:ext cx="365828" cy="479011"/>
            </a:xfrm>
            <a:prstGeom prst="line">
              <a:avLst/>
            </a:prstGeom>
            <a:noFill/>
            <a:ln w="19050">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pPr defTabSz="914400">
                <a:defRPr/>
              </a:pPr>
              <a:endParaRPr lang="en-US" kern="0" dirty="0">
                <a:solidFill>
                  <a:sysClr val="windowText" lastClr="000000"/>
                </a:solidFill>
              </a:endParaRPr>
            </a:p>
          </p:txBody>
        </p:sp>
      </p:grpSp>
    </p:spTree>
    <p:extLst>
      <p:ext uri="{BB962C8B-B14F-4D97-AF65-F5344CB8AC3E}">
        <p14:creationId xmlns:p14="http://schemas.microsoft.com/office/powerpoint/2010/main" val="20068622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F0BD3-6F1D-393E-625E-4BD5F47F628E}"/>
              </a:ext>
            </a:extLst>
          </p:cNvPr>
          <p:cNvSpPr>
            <a:spLocks noGrp="1"/>
          </p:cNvSpPr>
          <p:nvPr>
            <p:ph type="title"/>
          </p:nvPr>
        </p:nvSpPr>
        <p:spPr/>
        <p:txBody>
          <a:bodyPr/>
          <a:lstStyle/>
          <a:p>
            <a:r>
              <a:rPr lang="en-US" dirty="0"/>
              <a:t>The App Development Process</a:t>
            </a:r>
          </a:p>
        </p:txBody>
      </p:sp>
      <p:sp>
        <p:nvSpPr>
          <p:cNvPr id="2" name="Slide Number Placeholder 1">
            <a:extLst>
              <a:ext uri="{FF2B5EF4-FFF2-40B4-BE49-F238E27FC236}">
                <a16:creationId xmlns:a16="http://schemas.microsoft.com/office/drawing/2014/main" id="{9339D82E-DB34-5BB2-22E2-FFE53C6D6627}"/>
              </a:ext>
            </a:extLst>
          </p:cNvPr>
          <p:cNvSpPr>
            <a:spLocks noGrp="1"/>
          </p:cNvSpPr>
          <p:nvPr>
            <p:ph type="sldNum" sz="quarter" idx="12"/>
          </p:nvPr>
        </p:nvSpPr>
        <p:spPr/>
        <p:txBody>
          <a:bodyPr/>
          <a:lstStyle/>
          <a:p>
            <a:fld id="{A8160BDD-7155-D744-B749-9730458604AD}" type="slidenum">
              <a:rPr lang="en-US" smtClean="0"/>
              <a:pPr/>
              <a:t>23</a:t>
            </a:fld>
            <a:endParaRPr lang="en-US" dirty="0"/>
          </a:p>
        </p:txBody>
      </p:sp>
      <p:graphicFrame>
        <p:nvGraphicFramePr>
          <p:cNvPr id="5" name="Diagram 4">
            <a:extLst>
              <a:ext uri="{FF2B5EF4-FFF2-40B4-BE49-F238E27FC236}">
                <a16:creationId xmlns:a16="http://schemas.microsoft.com/office/drawing/2014/main" id="{8758F711-F640-143A-6AE0-A5ABF3B49AED}"/>
              </a:ext>
            </a:extLst>
          </p:cNvPr>
          <p:cNvGraphicFramePr/>
          <p:nvPr/>
        </p:nvGraphicFramePr>
        <p:xfrm>
          <a:off x="2032000" y="1061315"/>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914717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1F0554-88AC-D8E3-859C-706B19A41EAF}"/>
              </a:ext>
            </a:extLst>
          </p:cNvPr>
          <p:cNvSpPr>
            <a:spLocks noGrp="1"/>
          </p:cNvSpPr>
          <p:nvPr>
            <p:ph type="title"/>
          </p:nvPr>
        </p:nvSpPr>
        <p:spPr/>
        <p:txBody>
          <a:bodyPr/>
          <a:lstStyle/>
          <a:p>
            <a:r>
              <a:rPr lang="en-US" dirty="0"/>
              <a:t>The Power Apps Web Interface</a:t>
            </a:r>
          </a:p>
        </p:txBody>
      </p:sp>
      <p:sp>
        <p:nvSpPr>
          <p:cNvPr id="2" name="Slide Number Placeholder 1">
            <a:extLst>
              <a:ext uri="{FF2B5EF4-FFF2-40B4-BE49-F238E27FC236}">
                <a16:creationId xmlns:a16="http://schemas.microsoft.com/office/drawing/2014/main" id="{88D01276-2834-5446-03B2-D35F0F218669}"/>
              </a:ext>
            </a:extLst>
          </p:cNvPr>
          <p:cNvSpPr>
            <a:spLocks noGrp="1"/>
          </p:cNvSpPr>
          <p:nvPr>
            <p:ph type="sldNum" sz="quarter" idx="12"/>
          </p:nvPr>
        </p:nvSpPr>
        <p:spPr/>
        <p:txBody>
          <a:bodyPr/>
          <a:lstStyle/>
          <a:p>
            <a:fld id="{A8160BDD-7155-D744-B749-9730458604AD}" type="slidenum">
              <a:rPr lang="en-US" smtClean="0"/>
              <a:pPr/>
              <a:t>24</a:t>
            </a:fld>
            <a:endParaRPr lang="en-US" dirty="0"/>
          </a:p>
        </p:txBody>
      </p:sp>
      <p:grpSp>
        <p:nvGrpSpPr>
          <p:cNvPr id="13" name="Group 12">
            <a:extLst>
              <a:ext uri="{FF2B5EF4-FFF2-40B4-BE49-F238E27FC236}">
                <a16:creationId xmlns:a16="http://schemas.microsoft.com/office/drawing/2014/main" id="{3830BBBD-2DE8-7200-24FA-43CBDCCB8203}"/>
              </a:ext>
            </a:extLst>
          </p:cNvPr>
          <p:cNvGrpSpPr/>
          <p:nvPr/>
        </p:nvGrpSpPr>
        <p:grpSpPr>
          <a:xfrm>
            <a:off x="1492265" y="1031472"/>
            <a:ext cx="9207469" cy="5414001"/>
            <a:chOff x="1468546" y="1073057"/>
            <a:chExt cx="9207469" cy="5414001"/>
          </a:xfrm>
        </p:grpSpPr>
        <p:sp>
          <p:nvSpPr>
            <p:cNvPr id="14" name="Line 315">
              <a:extLst>
                <a:ext uri="{FF2B5EF4-FFF2-40B4-BE49-F238E27FC236}">
                  <a16:creationId xmlns:a16="http://schemas.microsoft.com/office/drawing/2014/main" id="{21F7D64A-4914-1FA4-0C74-D77C5650A6D4}"/>
                </a:ext>
              </a:extLst>
            </p:cNvPr>
            <p:cNvSpPr>
              <a:spLocks noChangeShapeType="1"/>
            </p:cNvSpPr>
            <p:nvPr/>
          </p:nvSpPr>
          <p:spPr bwMode="auto">
            <a:xfrm rot="16200000">
              <a:off x="2090931" y="6237821"/>
              <a:ext cx="498475" cy="0"/>
            </a:xfrm>
            <a:prstGeom prst="line">
              <a:avLst/>
            </a:prstGeom>
            <a:noFill/>
            <a:ln w="1905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pPr defTabSz="914400">
                <a:defRPr/>
              </a:pPr>
              <a:endParaRPr lang="en-US" kern="0" dirty="0">
                <a:solidFill>
                  <a:sysClr val="windowText" lastClr="000000"/>
                </a:solidFill>
              </a:endParaRPr>
            </a:p>
          </p:txBody>
        </p:sp>
        <p:grpSp>
          <p:nvGrpSpPr>
            <p:cNvPr id="15" name="Group 14">
              <a:extLst>
                <a:ext uri="{FF2B5EF4-FFF2-40B4-BE49-F238E27FC236}">
                  <a16:creationId xmlns:a16="http://schemas.microsoft.com/office/drawing/2014/main" id="{AB64296E-A6FA-7957-A47F-42DFEC71D1E3}"/>
                </a:ext>
              </a:extLst>
            </p:cNvPr>
            <p:cNvGrpSpPr/>
            <p:nvPr/>
          </p:nvGrpSpPr>
          <p:grpSpPr>
            <a:xfrm>
              <a:off x="1468546" y="1073057"/>
              <a:ext cx="9207469" cy="5398009"/>
              <a:chOff x="1468546" y="1073057"/>
              <a:chExt cx="9207469" cy="5398009"/>
            </a:xfrm>
          </p:grpSpPr>
          <p:pic>
            <p:nvPicPr>
              <p:cNvPr id="16" name="Picture 15">
                <a:extLst>
                  <a:ext uri="{FF2B5EF4-FFF2-40B4-BE49-F238E27FC236}">
                    <a16:creationId xmlns:a16="http://schemas.microsoft.com/office/drawing/2014/main" id="{3515CEEF-E202-81DC-260F-057B48ABD044}"/>
                  </a:ext>
                </a:extLst>
              </p:cNvPr>
              <p:cNvPicPr>
                <a:picLocks noChangeAspect="1"/>
              </p:cNvPicPr>
              <p:nvPr/>
            </p:nvPicPr>
            <p:blipFill>
              <a:blip r:embed="rId2"/>
              <a:stretch>
                <a:fillRect/>
              </a:stretch>
            </p:blipFill>
            <p:spPr>
              <a:xfrm>
                <a:off x="1515985" y="1601912"/>
                <a:ext cx="9160030" cy="4386672"/>
              </a:xfrm>
              <a:prstGeom prst="rect">
                <a:avLst/>
              </a:prstGeom>
            </p:spPr>
          </p:pic>
          <p:sp>
            <p:nvSpPr>
              <p:cNvPr id="17" name="Rounded Rectangle 143">
                <a:extLst>
                  <a:ext uri="{FF2B5EF4-FFF2-40B4-BE49-F238E27FC236}">
                    <a16:creationId xmlns:a16="http://schemas.microsoft.com/office/drawing/2014/main" id="{9C2E0F85-65DD-AB83-16B4-785E686AC6E2}"/>
                  </a:ext>
                </a:extLst>
              </p:cNvPr>
              <p:cNvSpPr/>
              <p:nvPr/>
            </p:nvSpPr>
            <p:spPr>
              <a:xfrm>
                <a:off x="5527553" y="1073057"/>
                <a:ext cx="1177532"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Title bar</a:t>
                </a:r>
              </a:p>
            </p:txBody>
          </p:sp>
          <p:sp>
            <p:nvSpPr>
              <p:cNvPr id="18" name="AutoShape 303">
                <a:extLst>
                  <a:ext uri="{FF2B5EF4-FFF2-40B4-BE49-F238E27FC236}">
                    <a16:creationId xmlns:a16="http://schemas.microsoft.com/office/drawing/2014/main" id="{0131B8DF-1A5B-8EC8-8909-3DA8D90D5199}"/>
                  </a:ext>
                </a:extLst>
              </p:cNvPr>
              <p:cNvSpPr>
                <a:spLocks/>
              </p:cNvSpPr>
              <p:nvPr/>
            </p:nvSpPr>
            <p:spPr bwMode="auto">
              <a:xfrm rot="5400000" flipH="1" flipV="1">
                <a:off x="6005213" y="-3044346"/>
                <a:ext cx="211297" cy="9108447"/>
              </a:xfrm>
              <a:prstGeom prst="rightBrace">
                <a:avLst>
                  <a:gd name="adj1" fmla="val 65909"/>
                  <a:gd name="adj2" fmla="val 50000"/>
                </a:avLst>
              </a:prstGeom>
              <a:noFill/>
              <a:ln w="19050">
                <a:solidFill>
                  <a:srgbClr val="000000"/>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pPr defTabSz="914400">
                  <a:defRPr/>
                </a:pPr>
                <a:endParaRPr lang="en-US" kern="0" dirty="0">
                  <a:solidFill>
                    <a:sysClr val="windowText" lastClr="000000"/>
                  </a:solidFill>
                </a:endParaRPr>
              </a:p>
            </p:txBody>
          </p:sp>
          <p:sp>
            <p:nvSpPr>
              <p:cNvPr id="19" name="Rectangle 18">
                <a:extLst>
                  <a:ext uri="{FF2B5EF4-FFF2-40B4-BE49-F238E27FC236}">
                    <a16:creationId xmlns:a16="http://schemas.microsoft.com/office/drawing/2014/main" id="{23B2CA2C-65FE-515F-B1D6-37FB90FB6D22}"/>
                  </a:ext>
                </a:extLst>
              </p:cNvPr>
              <p:cNvSpPr/>
              <p:nvPr/>
            </p:nvSpPr>
            <p:spPr>
              <a:xfrm>
                <a:off x="1521934" y="1991360"/>
                <a:ext cx="1611471" cy="3997224"/>
              </a:xfrm>
              <a:prstGeom prst="rect">
                <a:avLst/>
              </a:prstGeom>
              <a:noFill/>
              <a:ln w="28575" cap="flat" cmpd="sng" algn="ctr">
                <a:solidFill>
                  <a:srgbClr val="E62428"/>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20" name="Rounded Rectangle 143">
                <a:extLst>
                  <a:ext uri="{FF2B5EF4-FFF2-40B4-BE49-F238E27FC236}">
                    <a16:creationId xmlns:a16="http://schemas.microsoft.com/office/drawing/2014/main" id="{A34EEE1E-D143-4638-8FAE-9DC49D3A1C3B}"/>
                  </a:ext>
                </a:extLst>
              </p:cNvPr>
              <p:cNvSpPr/>
              <p:nvPr/>
            </p:nvSpPr>
            <p:spPr>
              <a:xfrm>
                <a:off x="1468546" y="6196428"/>
                <a:ext cx="1724025"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Navigation bar</a:t>
                </a:r>
              </a:p>
            </p:txBody>
          </p:sp>
          <p:sp>
            <p:nvSpPr>
              <p:cNvPr id="21" name="AutoShape 303">
                <a:extLst>
                  <a:ext uri="{FF2B5EF4-FFF2-40B4-BE49-F238E27FC236}">
                    <a16:creationId xmlns:a16="http://schemas.microsoft.com/office/drawing/2014/main" id="{27C85AFD-98CA-DA27-FECD-9B247D4936C0}"/>
                  </a:ext>
                </a:extLst>
              </p:cNvPr>
              <p:cNvSpPr>
                <a:spLocks/>
              </p:cNvSpPr>
              <p:nvPr/>
            </p:nvSpPr>
            <p:spPr bwMode="auto">
              <a:xfrm rot="16200000" flipH="1">
                <a:off x="8087661" y="1198054"/>
                <a:ext cx="174625" cy="1838278"/>
              </a:xfrm>
              <a:prstGeom prst="rightBrace">
                <a:avLst>
                  <a:gd name="adj1" fmla="val 65909"/>
                  <a:gd name="adj2" fmla="val 50000"/>
                </a:avLst>
              </a:prstGeom>
              <a:noFill/>
              <a:ln w="19050">
                <a:solidFill>
                  <a:srgbClr val="000000"/>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pPr defTabSz="914400">
                  <a:defRPr/>
                </a:pPr>
                <a:endParaRPr lang="en-US" kern="0" dirty="0">
                  <a:solidFill>
                    <a:sysClr val="windowText" lastClr="000000"/>
                  </a:solidFill>
                </a:endParaRPr>
              </a:p>
            </p:txBody>
          </p:sp>
          <p:sp>
            <p:nvSpPr>
              <p:cNvPr id="22" name="Line 313">
                <a:extLst>
                  <a:ext uri="{FF2B5EF4-FFF2-40B4-BE49-F238E27FC236}">
                    <a16:creationId xmlns:a16="http://schemas.microsoft.com/office/drawing/2014/main" id="{914B2BA1-91FE-8ABE-F916-70730C7F94B1}"/>
                  </a:ext>
                </a:extLst>
              </p:cNvPr>
              <p:cNvSpPr>
                <a:spLocks noChangeShapeType="1"/>
              </p:cNvSpPr>
              <p:nvPr/>
            </p:nvSpPr>
            <p:spPr bwMode="auto">
              <a:xfrm rot="16200000" flipV="1">
                <a:off x="8312265" y="2085492"/>
                <a:ext cx="298206" cy="572789"/>
              </a:xfrm>
              <a:prstGeom prst="line">
                <a:avLst/>
              </a:prstGeom>
              <a:noFill/>
              <a:ln w="1905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pPr defTabSz="914400">
                  <a:defRPr/>
                </a:pPr>
                <a:endParaRPr lang="en-US" kern="0" dirty="0">
                  <a:solidFill>
                    <a:sysClr val="windowText" lastClr="000000"/>
                  </a:solidFill>
                </a:endParaRPr>
              </a:p>
            </p:txBody>
          </p:sp>
          <p:sp>
            <p:nvSpPr>
              <p:cNvPr id="23" name="Rounded Rectangle 143">
                <a:extLst>
                  <a:ext uri="{FF2B5EF4-FFF2-40B4-BE49-F238E27FC236}">
                    <a16:creationId xmlns:a16="http://schemas.microsoft.com/office/drawing/2014/main" id="{8257E79A-776C-7DA7-C23C-28C861B2A355}"/>
                  </a:ext>
                </a:extLst>
              </p:cNvPr>
              <p:cNvSpPr/>
              <p:nvPr/>
            </p:nvSpPr>
            <p:spPr>
              <a:xfrm>
                <a:off x="8654939" y="2444036"/>
                <a:ext cx="1724025"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algn="ctr" defTabSz="914400">
                  <a:defRPr/>
                </a:pPr>
                <a:r>
                  <a:rPr lang="en-US" sz="1300" b="1" kern="0" dirty="0">
                    <a:solidFill>
                      <a:srgbClr val="FFFFFF"/>
                    </a:solidFill>
                    <a:latin typeface="Calibri"/>
                    <a:cs typeface="Calibri"/>
                  </a:rPr>
                  <a:t>Environment switcher</a:t>
                </a:r>
              </a:p>
            </p:txBody>
          </p:sp>
        </p:grpSp>
      </p:grpSp>
    </p:spTree>
    <p:extLst>
      <p:ext uri="{BB962C8B-B14F-4D97-AF65-F5344CB8AC3E}">
        <p14:creationId xmlns:p14="http://schemas.microsoft.com/office/powerpoint/2010/main" val="18190528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A7F01E-AC69-7760-15B1-32548F6FFAD6}"/>
              </a:ext>
            </a:extLst>
          </p:cNvPr>
          <p:cNvSpPr>
            <a:spLocks noGrp="1"/>
          </p:cNvSpPr>
          <p:nvPr>
            <p:ph type="sldNum" sz="quarter" idx="12"/>
          </p:nvPr>
        </p:nvSpPr>
        <p:spPr/>
        <p:txBody>
          <a:bodyPr/>
          <a:lstStyle/>
          <a:p>
            <a:fld id="{A8160BDD-7155-D744-B749-9730458604AD}" type="slidenum">
              <a:rPr lang="en-US" smtClean="0"/>
              <a:pPr/>
              <a:t>25</a:t>
            </a:fld>
            <a:endParaRPr lang="en-US" dirty="0"/>
          </a:p>
        </p:txBody>
      </p:sp>
      <p:sp>
        <p:nvSpPr>
          <p:cNvPr id="2" name="Title 1">
            <a:extLst>
              <a:ext uri="{FF2B5EF4-FFF2-40B4-BE49-F238E27FC236}">
                <a16:creationId xmlns:a16="http://schemas.microsoft.com/office/drawing/2014/main" id="{FA8896FF-CE68-1E4E-61A5-734253038594}"/>
              </a:ext>
            </a:extLst>
          </p:cNvPr>
          <p:cNvSpPr>
            <a:spLocks noGrp="1"/>
          </p:cNvSpPr>
          <p:nvPr>
            <p:ph type="title"/>
          </p:nvPr>
        </p:nvSpPr>
        <p:spPr/>
        <p:txBody>
          <a:bodyPr/>
          <a:lstStyle/>
          <a:p>
            <a:r>
              <a:rPr lang="en-US" dirty="0"/>
              <a:t>Power Platform Environments</a:t>
            </a:r>
          </a:p>
        </p:txBody>
      </p:sp>
      <p:sp>
        <p:nvSpPr>
          <p:cNvPr id="4" name="Text Placeholder 3">
            <a:extLst>
              <a:ext uri="{FF2B5EF4-FFF2-40B4-BE49-F238E27FC236}">
                <a16:creationId xmlns:a16="http://schemas.microsoft.com/office/drawing/2014/main" id="{B06E924C-5C0C-DE64-2A38-FF4A405BB3D9}"/>
              </a:ext>
            </a:extLst>
          </p:cNvPr>
          <p:cNvSpPr>
            <a:spLocks noGrp="1"/>
          </p:cNvSpPr>
          <p:nvPr>
            <p:ph type="body" sz="quarter" idx="13"/>
          </p:nvPr>
        </p:nvSpPr>
        <p:spPr/>
        <p:txBody>
          <a:bodyPr/>
          <a:lstStyle/>
          <a:p>
            <a:r>
              <a:rPr lang="en-US" b="1" dirty="0"/>
              <a:t>Environment</a:t>
            </a:r>
            <a:r>
              <a:rPr lang="en-US" dirty="0"/>
              <a:t>: A space to create, manage, and share solutions created with Power Platform.</a:t>
            </a:r>
          </a:p>
        </p:txBody>
      </p:sp>
      <p:sp>
        <p:nvSpPr>
          <p:cNvPr id="5" name="Text Placeholder 4">
            <a:extLst>
              <a:ext uri="{FF2B5EF4-FFF2-40B4-BE49-F238E27FC236}">
                <a16:creationId xmlns:a16="http://schemas.microsoft.com/office/drawing/2014/main" id="{6093ED18-1967-E6A0-0397-FB1B5C984192}"/>
              </a:ext>
            </a:extLst>
          </p:cNvPr>
          <p:cNvSpPr>
            <a:spLocks noGrp="1"/>
          </p:cNvSpPr>
          <p:nvPr>
            <p:ph type="body" sz="quarter" idx="14"/>
          </p:nvPr>
        </p:nvSpPr>
        <p:spPr/>
        <p:txBody>
          <a:bodyPr/>
          <a:lstStyle/>
          <a:p>
            <a:r>
              <a:rPr lang="en-US" dirty="0"/>
              <a:t>Solutions include apps, data, chatbots, and flows.</a:t>
            </a:r>
          </a:p>
          <a:p>
            <a:r>
              <a:rPr lang="en-US" dirty="0"/>
              <a:t>Each organization gets a default environment based on Azure Active Directory.</a:t>
            </a:r>
          </a:p>
          <a:p>
            <a:r>
              <a:rPr lang="en-US" dirty="0"/>
              <a:t>Additional environments can separate: </a:t>
            </a:r>
          </a:p>
          <a:p>
            <a:pPr lvl="1"/>
            <a:r>
              <a:rPr lang="en-US" dirty="0"/>
              <a:t>Solutions in development from those in production.</a:t>
            </a:r>
          </a:p>
          <a:p>
            <a:pPr lvl="1"/>
            <a:r>
              <a:rPr lang="en-US" dirty="0"/>
              <a:t>Solutions meant to be used exclusively by a department or team.</a:t>
            </a:r>
          </a:p>
          <a:p>
            <a:pPr lvl="1"/>
            <a:r>
              <a:rPr lang="en-US" dirty="0"/>
              <a:t>Solutions according to geography.</a:t>
            </a:r>
          </a:p>
          <a:p>
            <a:r>
              <a:rPr lang="en-US" dirty="0"/>
              <a:t>Environment switcher enables you to move among environments.</a:t>
            </a:r>
          </a:p>
        </p:txBody>
      </p:sp>
    </p:spTree>
    <p:extLst>
      <p:ext uri="{BB962C8B-B14F-4D97-AF65-F5344CB8AC3E}">
        <p14:creationId xmlns:p14="http://schemas.microsoft.com/office/powerpoint/2010/main" val="12112089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F43CFA3-A845-14C6-B2D4-88255F63532F}"/>
              </a:ext>
            </a:extLst>
          </p:cNvPr>
          <p:cNvSpPr>
            <a:spLocks noGrp="1"/>
          </p:cNvSpPr>
          <p:nvPr>
            <p:ph type="sldNum" sz="quarter" idx="12"/>
          </p:nvPr>
        </p:nvSpPr>
        <p:spPr/>
        <p:txBody>
          <a:bodyPr/>
          <a:lstStyle/>
          <a:p>
            <a:fld id="{A8160BDD-7155-D744-B749-9730458604AD}" type="slidenum">
              <a:rPr lang="en-US" smtClean="0"/>
              <a:pPr/>
              <a:t>26</a:t>
            </a:fld>
            <a:endParaRPr lang="en-US" dirty="0"/>
          </a:p>
        </p:txBody>
      </p:sp>
      <p:sp>
        <p:nvSpPr>
          <p:cNvPr id="4" name="Text Placeholder 3">
            <a:extLst>
              <a:ext uri="{FF2B5EF4-FFF2-40B4-BE49-F238E27FC236}">
                <a16:creationId xmlns:a16="http://schemas.microsoft.com/office/drawing/2014/main" id="{0F3B2E22-E6A8-9F4D-05AE-6AA4CBEEDBCD}"/>
              </a:ext>
            </a:extLst>
          </p:cNvPr>
          <p:cNvSpPr>
            <a:spLocks noGrp="1"/>
          </p:cNvSpPr>
          <p:nvPr>
            <p:ph type="body" sz="quarter" idx="13"/>
          </p:nvPr>
        </p:nvSpPr>
        <p:spPr/>
        <p:txBody>
          <a:bodyPr/>
          <a:lstStyle/>
          <a:p>
            <a:r>
              <a:rPr lang="en-US" dirty="0"/>
              <a:t>Signing Up for the Microsoft Power Apps Developer Plan</a:t>
            </a:r>
          </a:p>
        </p:txBody>
      </p:sp>
    </p:spTree>
    <p:extLst>
      <p:ext uri="{BB962C8B-B14F-4D97-AF65-F5344CB8AC3E}">
        <p14:creationId xmlns:p14="http://schemas.microsoft.com/office/powerpoint/2010/main" val="19206730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E26DCD-6043-FDEF-9AF4-72B6E13D4831}"/>
              </a:ext>
            </a:extLst>
          </p:cNvPr>
          <p:cNvSpPr>
            <a:spLocks noGrp="1"/>
          </p:cNvSpPr>
          <p:nvPr>
            <p:ph type="sldNum" sz="quarter" idx="12"/>
          </p:nvPr>
        </p:nvSpPr>
        <p:spPr/>
        <p:txBody>
          <a:bodyPr/>
          <a:lstStyle/>
          <a:p>
            <a:fld id="{A8160BDD-7155-D744-B749-9730458604AD}" type="slidenum">
              <a:rPr lang="en-US" smtClean="0"/>
              <a:pPr/>
              <a:t>27</a:t>
            </a:fld>
            <a:endParaRPr lang="en-US" dirty="0"/>
          </a:p>
        </p:txBody>
      </p:sp>
      <p:sp>
        <p:nvSpPr>
          <p:cNvPr id="5" name="Text Placeholder 4">
            <a:extLst>
              <a:ext uri="{FF2B5EF4-FFF2-40B4-BE49-F238E27FC236}">
                <a16:creationId xmlns:a16="http://schemas.microsoft.com/office/drawing/2014/main" id="{F803D1A7-8F40-AF2F-3ADD-812E99B9D4F7}"/>
              </a:ext>
            </a:extLst>
          </p:cNvPr>
          <p:cNvSpPr>
            <a:spLocks noGrp="1"/>
          </p:cNvSpPr>
          <p:nvPr>
            <p:ph type="body" sz="quarter" idx="13"/>
          </p:nvPr>
        </p:nvSpPr>
        <p:spPr/>
        <p:txBody>
          <a:bodyPr/>
          <a:lstStyle/>
          <a:p>
            <a:r>
              <a:rPr lang="en-US" dirty="0"/>
              <a:t>Using an App Created in Power Apps</a:t>
            </a:r>
          </a:p>
        </p:txBody>
      </p:sp>
    </p:spTree>
    <p:extLst>
      <p:ext uri="{BB962C8B-B14F-4D97-AF65-F5344CB8AC3E}">
        <p14:creationId xmlns:p14="http://schemas.microsoft.com/office/powerpoint/2010/main" val="10272418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6CA649-245E-47BC-BB91-4895E34C09BE}"/>
              </a:ext>
            </a:extLst>
          </p:cNvPr>
          <p:cNvSpPr>
            <a:spLocks noGrp="1"/>
          </p:cNvSpPr>
          <p:nvPr>
            <p:ph type="title"/>
          </p:nvPr>
        </p:nvSpPr>
        <p:spPr/>
        <p:txBody>
          <a:bodyPr/>
          <a:lstStyle/>
          <a:p>
            <a:r>
              <a:rPr lang="en-US" dirty="0"/>
              <a:t>Select App Types to Address Business Needs</a:t>
            </a:r>
          </a:p>
        </p:txBody>
      </p:sp>
      <p:sp>
        <p:nvSpPr>
          <p:cNvPr id="5" name="Text Placeholder 4">
            <a:extLst>
              <a:ext uri="{FF2B5EF4-FFF2-40B4-BE49-F238E27FC236}">
                <a16:creationId xmlns:a16="http://schemas.microsoft.com/office/drawing/2014/main" id="{44210A4E-3BEA-437C-ABC7-7FD84F9FDAD7}"/>
              </a:ext>
            </a:extLst>
          </p:cNvPr>
          <p:cNvSpPr>
            <a:spLocks noGrp="1"/>
          </p:cNvSpPr>
          <p:nvPr>
            <p:ph type="body" idx="1"/>
          </p:nvPr>
        </p:nvSpPr>
        <p:spPr/>
        <p:txBody>
          <a:bodyPr/>
          <a:lstStyle/>
          <a:p>
            <a:r>
              <a:rPr lang="en-US" dirty="0"/>
              <a:t>Topic C</a:t>
            </a:r>
          </a:p>
        </p:txBody>
      </p:sp>
      <p:sp>
        <p:nvSpPr>
          <p:cNvPr id="3" name="Slide Number Placeholder 2">
            <a:extLst>
              <a:ext uri="{FF2B5EF4-FFF2-40B4-BE49-F238E27FC236}">
                <a16:creationId xmlns:a16="http://schemas.microsoft.com/office/drawing/2014/main" id="{B2328839-53A7-4B30-8967-7760B3B42DB3}"/>
              </a:ext>
            </a:extLst>
          </p:cNvPr>
          <p:cNvSpPr>
            <a:spLocks noGrp="1"/>
          </p:cNvSpPr>
          <p:nvPr>
            <p:ph type="sldNum" sz="quarter" idx="12"/>
          </p:nvPr>
        </p:nvSpPr>
        <p:spPr/>
        <p:txBody>
          <a:bodyPr/>
          <a:lstStyle/>
          <a:p>
            <a:fld id="{A8160BDD-7155-D744-B749-9730458604AD}" type="slidenum">
              <a:rPr lang="en-US" smtClean="0"/>
              <a:pPr/>
              <a:t>28</a:t>
            </a:fld>
            <a:endParaRPr lang="en-US" dirty="0"/>
          </a:p>
        </p:txBody>
      </p:sp>
    </p:spTree>
    <p:extLst>
      <p:ext uri="{BB962C8B-B14F-4D97-AF65-F5344CB8AC3E}">
        <p14:creationId xmlns:p14="http://schemas.microsoft.com/office/powerpoint/2010/main" val="15867076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39D82E-DB34-5BB2-22E2-FFE53C6D6627}"/>
              </a:ext>
            </a:extLst>
          </p:cNvPr>
          <p:cNvSpPr>
            <a:spLocks noGrp="1"/>
          </p:cNvSpPr>
          <p:nvPr>
            <p:ph type="sldNum" sz="quarter" idx="12"/>
          </p:nvPr>
        </p:nvSpPr>
        <p:spPr/>
        <p:txBody>
          <a:bodyPr/>
          <a:lstStyle/>
          <a:p>
            <a:fld id="{A8160BDD-7155-D744-B749-9730458604AD}" type="slidenum">
              <a:rPr lang="en-US" smtClean="0"/>
              <a:pPr/>
              <a:t>29</a:t>
            </a:fld>
            <a:endParaRPr lang="en-US" dirty="0"/>
          </a:p>
        </p:txBody>
      </p:sp>
      <p:sp>
        <p:nvSpPr>
          <p:cNvPr id="3" name="Title 2">
            <a:extLst>
              <a:ext uri="{FF2B5EF4-FFF2-40B4-BE49-F238E27FC236}">
                <a16:creationId xmlns:a16="http://schemas.microsoft.com/office/drawing/2014/main" id="{E93F0BD3-6F1D-393E-625E-4BD5F47F628E}"/>
              </a:ext>
            </a:extLst>
          </p:cNvPr>
          <p:cNvSpPr>
            <a:spLocks noGrp="1"/>
          </p:cNvSpPr>
          <p:nvPr>
            <p:ph type="title"/>
          </p:nvPr>
        </p:nvSpPr>
        <p:spPr/>
        <p:txBody>
          <a:bodyPr/>
          <a:lstStyle/>
          <a:p>
            <a:r>
              <a:rPr lang="en-US" dirty="0"/>
              <a:t>Benefits and Capabilities of Canvas Apps</a:t>
            </a:r>
          </a:p>
        </p:txBody>
      </p:sp>
      <p:sp>
        <p:nvSpPr>
          <p:cNvPr id="4" name="Text Placeholder 3">
            <a:extLst>
              <a:ext uri="{FF2B5EF4-FFF2-40B4-BE49-F238E27FC236}">
                <a16:creationId xmlns:a16="http://schemas.microsoft.com/office/drawing/2014/main" id="{B28D8BD0-7775-CB28-6FA8-450B4D7A09DA}"/>
              </a:ext>
            </a:extLst>
          </p:cNvPr>
          <p:cNvSpPr>
            <a:spLocks noGrp="1"/>
          </p:cNvSpPr>
          <p:nvPr>
            <p:ph type="body" sz="quarter" idx="13"/>
          </p:nvPr>
        </p:nvSpPr>
        <p:spPr/>
        <p:txBody>
          <a:bodyPr/>
          <a:lstStyle/>
          <a:p>
            <a:r>
              <a:rPr lang="en-US" dirty="0"/>
              <a:t>You may be able to create most or all of an app without writing code.</a:t>
            </a:r>
          </a:p>
          <a:p>
            <a:r>
              <a:rPr lang="en-US" dirty="0"/>
              <a:t>You have complete control over the user interface and functionality.</a:t>
            </a:r>
          </a:p>
          <a:p>
            <a:r>
              <a:rPr lang="en-US" dirty="0"/>
              <a:t>You can use a multitude of different data sources.</a:t>
            </a:r>
          </a:p>
          <a:p>
            <a:r>
              <a:rPr lang="en-US" dirty="0"/>
              <a:t>You have several options for creating canvas apps, including:</a:t>
            </a:r>
          </a:p>
          <a:p>
            <a:pPr lvl="1"/>
            <a:r>
              <a:rPr lang="en-US" dirty="0"/>
              <a:t>From your data.</a:t>
            </a:r>
          </a:p>
          <a:p>
            <a:pPr lvl="1"/>
            <a:r>
              <a:rPr lang="en-US" dirty="0"/>
              <a:t>From a sample app. This might be a template or an app available to you through the Microsoft 365 apps (office.com/apps).</a:t>
            </a:r>
          </a:p>
          <a:p>
            <a:pPr lvl="1"/>
            <a:r>
              <a:rPr lang="en-US" dirty="0"/>
              <a:t>From a Microsoft Dataverse source.</a:t>
            </a:r>
          </a:p>
          <a:p>
            <a:pPr lvl="1"/>
            <a:r>
              <a:rPr lang="en-US" dirty="0"/>
              <a:t>From a blank canvas.</a:t>
            </a:r>
          </a:p>
        </p:txBody>
      </p:sp>
    </p:spTree>
    <p:extLst>
      <p:ext uri="{BB962C8B-B14F-4D97-AF65-F5344CB8AC3E}">
        <p14:creationId xmlns:p14="http://schemas.microsoft.com/office/powerpoint/2010/main" val="2263724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F0C3539-EF17-6906-6185-BA14C874A263}"/>
              </a:ext>
            </a:extLst>
          </p:cNvPr>
          <p:cNvSpPr>
            <a:spLocks noGrp="1"/>
          </p:cNvSpPr>
          <p:nvPr>
            <p:ph type="sldNum" sz="quarter" idx="12"/>
          </p:nvPr>
        </p:nvSpPr>
        <p:spPr/>
        <p:txBody>
          <a:bodyPr/>
          <a:lstStyle/>
          <a:p>
            <a:fld id="{A8160BDD-7155-D744-B749-9730458604AD}" type="slidenum">
              <a:rPr lang="en-US" smtClean="0"/>
              <a:pPr/>
              <a:t>3</a:t>
            </a:fld>
            <a:endParaRPr lang="en-US" dirty="0"/>
          </a:p>
        </p:txBody>
      </p:sp>
      <p:sp>
        <p:nvSpPr>
          <p:cNvPr id="5" name="Title 4">
            <a:extLst>
              <a:ext uri="{FF2B5EF4-FFF2-40B4-BE49-F238E27FC236}">
                <a16:creationId xmlns:a16="http://schemas.microsoft.com/office/drawing/2014/main" id="{129E12DF-CCC7-8653-87AA-2E98B9AE6752}"/>
              </a:ext>
            </a:extLst>
          </p:cNvPr>
          <p:cNvSpPr>
            <a:spLocks noGrp="1"/>
          </p:cNvSpPr>
          <p:nvPr>
            <p:ph type="title"/>
          </p:nvPr>
        </p:nvSpPr>
        <p:spPr/>
        <p:txBody>
          <a:bodyPr/>
          <a:lstStyle/>
          <a:p>
            <a:r>
              <a:rPr lang="en-US" dirty="0"/>
              <a:t>What Is Power Platform?</a:t>
            </a:r>
          </a:p>
        </p:txBody>
      </p:sp>
      <p:sp>
        <p:nvSpPr>
          <p:cNvPr id="6" name="Text Placeholder 5">
            <a:extLst>
              <a:ext uri="{FF2B5EF4-FFF2-40B4-BE49-F238E27FC236}">
                <a16:creationId xmlns:a16="http://schemas.microsoft.com/office/drawing/2014/main" id="{931C7559-AF94-EECB-4450-337C451F948C}"/>
              </a:ext>
            </a:extLst>
          </p:cNvPr>
          <p:cNvSpPr>
            <a:spLocks noGrp="1"/>
          </p:cNvSpPr>
          <p:nvPr>
            <p:ph type="body" sz="quarter" idx="13"/>
          </p:nvPr>
        </p:nvSpPr>
        <p:spPr/>
        <p:txBody>
          <a:bodyPr/>
          <a:lstStyle/>
          <a:p>
            <a:r>
              <a:rPr lang="en-US" b="1" dirty="0"/>
              <a:t>Power Platform</a:t>
            </a:r>
            <a:r>
              <a:rPr lang="en-US" dirty="0"/>
              <a:t>: A collection of Microsoft applications that enable you to develop and build business solutions, analyze and visualize data, automate business processes, build virtual communication agents, and create websites while writing little to no application code.</a:t>
            </a:r>
          </a:p>
        </p:txBody>
      </p:sp>
      <p:pic>
        <p:nvPicPr>
          <p:cNvPr id="14" name="Graphic 13">
            <a:extLst>
              <a:ext uri="{FF2B5EF4-FFF2-40B4-BE49-F238E27FC236}">
                <a16:creationId xmlns:a16="http://schemas.microsoft.com/office/drawing/2014/main" id="{50834E51-0F8E-76F9-4B89-465B661413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3070" y="2653279"/>
            <a:ext cx="914400" cy="914400"/>
          </a:xfrm>
          <a:prstGeom prst="rect">
            <a:avLst/>
          </a:prstGeom>
        </p:spPr>
      </p:pic>
      <p:sp>
        <p:nvSpPr>
          <p:cNvPr id="16" name="Rectangle: Rounded Corners 15">
            <a:extLst>
              <a:ext uri="{FF2B5EF4-FFF2-40B4-BE49-F238E27FC236}">
                <a16:creationId xmlns:a16="http://schemas.microsoft.com/office/drawing/2014/main" id="{377558F0-84F1-D22F-2471-6E2530D8227E}"/>
              </a:ext>
            </a:extLst>
          </p:cNvPr>
          <p:cNvSpPr/>
          <p:nvPr/>
        </p:nvSpPr>
        <p:spPr>
          <a:xfrm>
            <a:off x="1112520" y="4177540"/>
            <a:ext cx="9946640" cy="1390126"/>
          </a:xfrm>
          <a:prstGeom prst="roundRect">
            <a:avLst/>
          </a:prstGeom>
          <a:noFill/>
          <a:ln w="28575" cap="flat" cmpd="sng" algn="ctr">
            <a:solidFill>
              <a:srgbClr val="01A1DD"/>
            </a:solidFill>
            <a:prstDash val="solid"/>
          </a:ln>
          <a:effectLst/>
        </p:spPr>
        <p:txBody>
          <a:bodyPr rtlCol="0" anchor="ctr"/>
          <a:lstStyle/>
          <a:p>
            <a:pPr algn="ctr" defTabSz="914400"/>
            <a:endParaRPr lang="en-US" sz="1100" b="1" kern="0" dirty="0">
              <a:solidFill>
                <a:srgbClr val="FF0000"/>
              </a:solidFill>
              <a:latin typeface="Arial"/>
            </a:endParaRPr>
          </a:p>
        </p:txBody>
      </p:sp>
      <p:grpSp>
        <p:nvGrpSpPr>
          <p:cNvPr id="24" name="Group 23">
            <a:extLst>
              <a:ext uri="{FF2B5EF4-FFF2-40B4-BE49-F238E27FC236}">
                <a16:creationId xmlns:a16="http://schemas.microsoft.com/office/drawing/2014/main" id="{A070ADAE-F415-0CE8-F3D5-D10D887034D4}"/>
              </a:ext>
            </a:extLst>
          </p:cNvPr>
          <p:cNvGrpSpPr/>
          <p:nvPr/>
        </p:nvGrpSpPr>
        <p:grpSpPr>
          <a:xfrm>
            <a:off x="1559501" y="4319780"/>
            <a:ext cx="1490662" cy="1060594"/>
            <a:chOff x="2273882" y="4274757"/>
            <a:chExt cx="1490662" cy="1060594"/>
          </a:xfrm>
        </p:grpSpPr>
        <p:pic>
          <p:nvPicPr>
            <p:cNvPr id="12" name="Graphic 11" descr="Ui Ux with solid fill">
              <a:extLst>
                <a:ext uri="{FF2B5EF4-FFF2-40B4-BE49-F238E27FC236}">
                  <a16:creationId xmlns:a16="http://schemas.microsoft.com/office/drawing/2014/main" id="{16B5FFC9-9B43-3FE2-EF42-5FEDDDA8E4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62013" y="4274757"/>
              <a:ext cx="914400" cy="914400"/>
            </a:xfrm>
            <a:prstGeom prst="rect">
              <a:avLst/>
            </a:prstGeom>
          </p:spPr>
        </p:pic>
        <p:sp>
          <p:nvSpPr>
            <p:cNvPr id="17" name="Text Box 307">
              <a:extLst>
                <a:ext uri="{FF2B5EF4-FFF2-40B4-BE49-F238E27FC236}">
                  <a16:creationId xmlns:a16="http://schemas.microsoft.com/office/drawing/2014/main" id="{FE27A1C5-DAB6-ACF9-9CE6-3E58E7E74282}"/>
                </a:ext>
              </a:extLst>
            </p:cNvPr>
            <p:cNvSpPr txBox="1">
              <a:spLocks noChangeArrowheads="1"/>
            </p:cNvSpPr>
            <p:nvPr/>
          </p:nvSpPr>
          <p:spPr bwMode="auto">
            <a:xfrm>
              <a:off x="2273882" y="5042963"/>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Business apps</a:t>
              </a:r>
            </a:p>
          </p:txBody>
        </p:sp>
      </p:grpSp>
      <p:grpSp>
        <p:nvGrpSpPr>
          <p:cNvPr id="25" name="Group 24">
            <a:extLst>
              <a:ext uri="{FF2B5EF4-FFF2-40B4-BE49-F238E27FC236}">
                <a16:creationId xmlns:a16="http://schemas.microsoft.com/office/drawing/2014/main" id="{A481A2FD-AC33-C749-3CFB-B1CE4943FF94}"/>
              </a:ext>
            </a:extLst>
          </p:cNvPr>
          <p:cNvGrpSpPr/>
          <p:nvPr/>
        </p:nvGrpSpPr>
        <p:grpSpPr>
          <a:xfrm>
            <a:off x="3374138" y="4319780"/>
            <a:ext cx="1490662" cy="1060594"/>
            <a:chOff x="4398038" y="4274757"/>
            <a:chExt cx="1490662" cy="1060594"/>
          </a:xfrm>
        </p:grpSpPr>
        <p:pic>
          <p:nvPicPr>
            <p:cNvPr id="10" name="Graphic 9" descr="Bar chart with solid fill">
              <a:extLst>
                <a:ext uri="{FF2B5EF4-FFF2-40B4-BE49-F238E27FC236}">
                  <a16:creationId xmlns:a16="http://schemas.microsoft.com/office/drawing/2014/main" id="{0E931FB5-1B2D-E0A0-A416-3C46AE9801F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681502" y="4274757"/>
              <a:ext cx="914400" cy="914400"/>
            </a:xfrm>
            <a:prstGeom prst="rect">
              <a:avLst/>
            </a:prstGeom>
          </p:spPr>
        </p:pic>
        <p:sp>
          <p:nvSpPr>
            <p:cNvPr id="18" name="Text Box 307">
              <a:extLst>
                <a:ext uri="{FF2B5EF4-FFF2-40B4-BE49-F238E27FC236}">
                  <a16:creationId xmlns:a16="http://schemas.microsoft.com/office/drawing/2014/main" id="{2C635ACE-32FC-12F5-E032-1B733A1CED91}"/>
                </a:ext>
              </a:extLst>
            </p:cNvPr>
            <p:cNvSpPr txBox="1">
              <a:spLocks noChangeArrowheads="1"/>
            </p:cNvSpPr>
            <p:nvPr/>
          </p:nvSpPr>
          <p:spPr bwMode="auto">
            <a:xfrm>
              <a:off x="4398038" y="5042963"/>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Data visualization</a:t>
              </a:r>
            </a:p>
          </p:txBody>
        </p:sp>
      </p:grpSp>
      <p:grpSp>
        <p:nvGrpSpPr>
          <p:cNvPr id="26" name="Group 25">
            <a:extLst>
              <a:ext uri="{FF2B5EF4-FFF2-40B4-BE49-F238E27FC236}">
                <a16:creationId xmlns:a16="http://schemas.microsoft.com/office/drawing/2014/main" id="{85843164-1E7C-99D3-8A67-66185221DD75}"/>
              </a:ext>
            </a:extLst>
          </p:cNvPr>
          <p:cNvGrpSpPr/>
          <p:nvPr/>
        </p:nvGrpSpPr>
        <p:grpSpPr>
          <a:xfrm>
            <a:off x="5188775" y="4319780"/>
            <a:ext cx="1706580" cy="1060594"/>
            <a:chOff x="6404901" y="4274757"/>
            <a:chExt cx="1706580" cy="1060594"/>
          </a:xfrm>
        </p:grpSpPr>
        <p:pic>
          <p:nvPicPr>
            <p:cNvPr id="8" name="Graphic 7" descr="Continuous Improvement with solid fill">
              <a:extLst>
                <a:ext uri="{FF2B5EF4-FFF2-40B4-BE49-F238E27FC236}">
                  <a16:creationId xmlns:a16="http://schemas.microsoft.com/office/drawing/2014/main" id="{8CD9247D-06DE-4269-567E-80BF3E16932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800991" y="4274757"/>
              <a:ext cx="914400" cy="914400"/>
            </a:xfrm>
            <a:prstGeom prst="rect">
              <a:avLst/>
            </a:prstGeom>
          </p:spPr>
        </p:pic>
        <p:sp>
          <p:nvSpPr>
            <p:cNvPr id="19" name="Text Box 307">
              <a:extLst>
                <a:ext uri="{FF2B5EF4-FFF2-40B4-BE49-F238E27FC236}">
                  <a16:creationId xmlns:a16="http://schemas.microsoft.com/office/drawing/2014/main" id="{6975231A-5DFB-0C90-9A45-DDA4C86CEC3A}"/>
                </a:ext>
              </a:extLst>
            </p:cNvPr>
            <p:cNvSpPr txBox="1">
              <a:spLocks noChangeArrowheads="1"/>
            </p:cNvSpPr>
            <p:nvPr/>
          </p:nvSpPr>
          <p:spPr bwMode="auto">
            <a:xfrm>
              <a:off x="6404901" y="5042963"/>
              <a:ext cx="1706580"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Process automation</a:t>
              </a:r>
            </a:p>
          </p:txBody>
        </p:sp>
      </p:grpSp>
      <p:grpSp>
        <p:nvGrpSpPr>
          <p:cNvPr id="27" name="Group 26">
            <a:extLst>
              <a:ext uri="{FF2B5EF4-FFF2-40B4-BE49-F238E27FC236}">
                <a16:creationId xmlns:a16="http://schemas.microsoft.com/office/drawing/2014/main" id="{BC10F337-CD59-7C23-1C60-EBE66D756325}"/>
              </a:ext>
            </a:extLst>
          </p:cNvPr>
          <p:cNvGrpSpPr/>
          <p:nvPr/>
        </p:nvGrpSpPr>
        <p:grpSpPr>
          <a:xfrm>
            <a:off x="7219330" y="4319780"/>
            <a:ext cx="1490662" cy="1060594"/>
            <a:chOff x="8632349" y="4274757"/>
            <a:chExt cx="1490662" cy="1060594"/>
          </a:xfrm>
        </p:grpSpPr>
        <p:pic>
          <p:nvPicPr>
            <p:cNvPr id="3" name="Graphic 2" descr="Chat with solid fill">
              <a:extLst>
                <a:ext uri="{FF2B5EF4-FFF2-40B4-BE49-F238E27FC236}">
                  <a16:creationId xmlns:a16="http://schemas.microsoft.com/office/drawing/2014/main" id="{DCF0976F-0C84-61CA-75B7-3775AFC7815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920480" y="4274757"/>
              <a:ext cx="914400" cy="914400"/>
            </a:xfrm>
            <a:prstGeom prst="rect">
              <a:avLst/>
            </a:prstGeom>
          </p:spPr>
        </p:pic>
        <p:sp>
          <p:nvSpPr>
            <p:cNvPr id="20" name="Text Box 307">
              <a:extLst>
                <a:ext uri="{FF2B5EF4-FFF2-40B4-BE49-F238E27FC236}">
                  <a16:creationId xmlns:a16="http://schemas.microsoft.com/office/drawing/2014/main" id="{58DD0366-186A-9B31-7E64-3B02A662F808}"/>
                </a:ext>
              </a:extLst>
            </p:cNvPr>
            <p:cNvSpPr txBox="1">
              <a:spLocks noChangeArrowheads="1"/>
            </p:cNvSpPr>
            <p:nvPr/>
          </p:nvSpPr>
          <p:spPr bwMode="auto">
            <a:xfrm>
              <a:off x="8632349" y="5042963"/>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Chatbots</a:t>
              </a:r>
            </a:p>
          </p:txBody>
        </p:sp>
      </p:grpSp>
      <p:grpSp>
        <p:nvGrpSpPr>
          <p:cNvPr id="30" name="Group 29">
            <a:extLst>
              <a:ext uri="{FF2B5EF4-FFF2-40B4-BE49-F238E27FC236}">
                <a16:creationId xmlns:a16="http://schemas.microsoft.com/office/drawing/2014/main" id="{C2266261-E9DA-8751-DFD6-9A3FE8E7F72F}"/>
              </a:ext>
            </a:extLst>
          </p:cNvPr>
          <p:cNvGrpSpPr/>
          <p:nvPr/>
        </p:nvGrpSpPr>
        <p:grpSpPr>
          <a:xfrm>
            <a:off x="9033966" y="4319780"/>
            <a:ext cx="1490662" cy="1101037"/>
            <a:chOff x="9033966" y="4235897"/>
            <a:chExt cx="1490662" cy="1101037"/>
          </a:xfrm>
        </p:grpSpPr>
        <p:pic>
          <p:nvPicPr>
            <p:cNvPr id="23" name="Graphic 22" descr="Web design with solid fill">
              <a:extLst>
                <a:ext uri="{FF2B5EF4-FFF2-40B4-BE49-F238E27FC236}">
                  <a16:creationId xmlns:a16="http://schemas.microsoft.com/office/drawing/2014/main" id="{2ED44DFE-591A-BE69-05A4-7EE319C5A5E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319276" y="4235897"/>
              <a:ext cx="914400" cy="914400"/>
            </a:xfrm>
            <a:prstGeom prst="rect">
              <a:avLst/>
            </a:prstGeom>
          </p:spPr>
        </p:pic>
        <p:sp>
          <p:nvSpPr>
            <p:cNvPr id="28" name="Text Box 307">
              <a:extLst>
                <a:ext uri="{FF2B5EF4-FFF2-40B4-BE49-F238E27FC236}">
                  <a16:creationId xmlns:a16="http://schemas.microsoft.com/office/drawing/2014/main" id="{C7E417E1-D7E5-BFE4-209C-4921A59C3D88}"/>
                </a:ext>
              </a:extLst>
            </p:cNvPr>
            <p:cNvSpPr txBox="1">
              <a:spLocks noChangeArrowheads="1"/>
            </p:cNvSpPr>
            <p:nvPr/>
          </p:nvSpPr>
          <p:spPr bwMode="auto">
            <a:xfrm>
              <a:off x="9033966" y="5044546"/>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Websites</a:t>
              </a:r>
            </a:p>
          </p:txBody>
        </p:sp>
      </p:grpSp>
      <p:sp>
        <p:nvSpPr>
          <p:cNvPr id="29" name="Text Box 307">
            <a:extLst>
              <a:ext uri="{FF2B5EF4-FFF2-40B4-BE49-F238E27FC236}">
                <a16:creationId xmlns:a16="http://schemas.microsoft.com/office/drawing/2014/main" id="{FCDDBE82-8787-3D6C-A523-9016ACA80588}"/>
              </a:ext>
            </a:extLst>
          </p:cNvPr>
          <p:cNvSpPr txBox="1">
            <a:spLocks noChangeArrowheads="1"/>
          </p:cNvSpPr>
          <p:nvPr/>
        </p:nvSpPr>
        <p:spPr bwMode="auto">
          <a:xfrm>
            <a:off x="5497339" y="3695636"/>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Power Platform</a:t>
            </a:r>
          </a:p>
        </p:txBody>
      </p:sp>
    </p:spTree>
    <p:extLst>
      <p:ext uri="{BB962C8B-B14F-4D97-AF65-F5344CB8AC3E}">
        <p14:creationId xmlns:p14="http://schemas.microsoft.com/office/powerpoint/2010/main" val="18916957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83D5C8B-5671-C80E-A977-06DB3BADA07F}"/>
              </a:ext>
            </a:extLst>
          </p:cNvPr>
          <p:cNvSpPr>
            <a:spLocks noGrp="1"/>
          </p:cNvSpPr>
          <p:nvPr>
            <p:ph type="title"/>
          </p:nvPr>
        </p:nvSpPr>
        <p:spPr/>
        <p:txBody>
          <a:bodyPr/>
          <a:lstStyle/>
          <a:p>
            <a:r>
              <a:rPr lang="en-US" dirty="0"/>
              <a:t>Potential Uses for Canvas Apps</a:t>
            </a:r>
          </a:p>
        </p:txBody>
      </p:sp>
      <p:sp>
        <p:nvSpPr>
          <p:cNvPr id="2" name="Slide Number Placeholder 1">
            <a:extLst>
              <a:ext uri="{FF2B5EF4-FFF2-40B4-BE49-F238E27FC236}">
                <a16:creationId xmlns:a16="http://schemas.microsoft.com/office/drawing/2014/main" id="{2309330B-B7A5-EEF9-5F58-18FA779CDD5A}"/>
              </a:ext>
            </a:extLst>
          </p:cNvPr>
          <p:cNvSpPr>
            <a:spLocks noGrp="1"/>
          </p:cNvSpPr>
          <p:nvPr>
            <p:ph type="sldNum" sz="quarter" idx="12"/>
          </p:nvPr>
        </p:nvSpPr>
        <p:spPr/>
        <p:txBody>
          <a:bodyPr/>
          <a:lstStyle/>
          <a:p>
            <a:fld id="{A8160BDD-7155-D744-B749-9730458604AD}" type="slidenum">
              <a:rPr lang="en-US" smtClean="0"/>
              <a:pPr/>
              <a:t>30</a:t>
            </a:fld>
            <a:endParaRPr lang="en-US" dirty="0"/>
          </a:p>
        </p:txBody>
      </p:sp>
      <p:pic>
        <p:nvPicPr>
          <p:cNvPr id="5" name="Picture 4">
            <a:extLst>
              <a:ext uri="{FF2B5EF4-FFF2-40B4-BE49-F238E27FC236}">
                <a16:creationId xmlns:a16="http://schemas.microsoft.com/office/drawing/2014/main" id="{882FFE69-DFD9-8595-4C63-8B5ED995A99C}"/>
              </a:ext>
            </a:extLst>
          </p:cNvPr>
          <p:cNvPicPr>
            <a:picLocks noChangeAspect="1"/>
          </p:cNvPicPr>
          <p:nvPr/>
        </p:nvPicPr>
        <p:blipFill rotWithShape="1">
          <a:blip r:embed="rId2"/>
          <a:srcRect l="37768" t="7807" r="37824"/>
          <a:stretch/>
        </p:blipFill>
        <p:spPr>
          <a:xfrm>
            <a:off x="427673" y="1130373"/>
            <a:ext cx="2235837" cy="3967332"/>
          </a:xfrm>
          <a:prstGeom prst="rect">
            <a:avLst/>
          </a:prstGeom>
          <a:ln w="9525">
            <a:solidFill>
              <a:schemeClr val="tx1"/>
            </a:solidFill>
          </a:ln>
        </p:spPr>
      </p:pic>
      <p:pic>
        <p:nvPicPr>
          <p:cNvPr id="6" name="Picture 5">
            <a:extLst>
              <a:ext uri="{FF2B5EF4-FFF2-40B4-BE49-F238E27FC236}">
                <a16:creationId xmlns:a16="http://schemas.microsoft.com/office/drawing/2014/main" id="{56E06FD8-6F6F-4188-DD17-B932C348FED4}"/>
              </a:ext>
            </a:extLst>
          </p:cNvPr>
          <p:cNvPicPr>
            <a:picLocks noChangeAspect="1"/>
          </p:cNvPicPr>
          <p:nvPr/>
        </p:nvPicPr>
        <p:blipFill>
          <a:blip r:embed="rId3"/>
          <a:stretch>
            <a:fillRect/>
          </a:stretch>
        </p:blipFill>
        <p:spPr>
          <a:xfrm>
            <a:off x="2894667" y="1496133"/>
            <a:ext cx="4597005" cy="2591528"/>
          </a:xfrm>
          <a:prstGeom prst="rect">
            <a:avLst/>
          </a:prstGeom>
          <a:ln w="9525">
            <a:solidFill>
              <a:schemeClr val="tx1"/>
            </a:solidFill>
          </a:ln>
        </p:spPr>
      </p:pic>
      <p:pic>
        <p:nvPicPr>
          <p:cNvPr id="8" name="Picture 7">
            <a:extLst>
              <a:ext uri="{FF2B5EF4-FFF2-40B4-BE49-F238E27FC236}">
                <a16:creationId xmlns:a16="http://schemas.microsoft.com/office/drawing/2014/main" id="{17C25BB0-C6A7-AE42-547F-D9CC0C3CFA79}"/>
              </a:ext>
            </a:extLst>
          </p:cNvPr>
          <p:cNvPicPr>
            <a:picLocks noChangeAspect="1"/>
          </p:cNvPicPr>
          <p:nvPr/>
        </p:nvPicPr>
        <p:blipFill>
          <a:blip r:embed="rId4"/>
          <a:stretch>
            <a:fillRect/>
          </a:stretch>
        </p:blipFill>
        <p:spPr>
          <a:xfrm>
            <a:off x="9449752" y="1130373"/>
            <a:ext cx="2314575" cy="4076700"/>
          </a:xfrm>
          <a:prstGeom prst="rect">
            <a:avLst/>
          </a:prstGeom>
        </p:spPr>
      </p:pic>
      <p:pic>
        <p:nvPicPr>
          <p:cNvPr id="10" name="Picture 9">
            <a:extLst>
              <a:ext uri="{FF2B5EF4-FFF2-40B4-BE49-F238E27FC236}">
                <a16:creationId xmlns:a16="http://schemas.microsoft.com/office/drawing/2014/main" id="{5639CF20-E209-684D-472C-ADA3F7DE7189}"/>
              </a:ext>
            </a:extLst>
          </p:cNvPr>
          <p:cNvPicPr>
            <a:picLocks noChangeAspect="1"/>
          </p:cNvPicPr>
          <p:nvPr/>
        </p:nvPicPr>
        <p:blipFill>
          <a:blip r:embed="rId5"/>
          <a:stretch>
            <a:fillRect/>
          </a:stretch>
        </p:blipFill>
        <p:spPr>
          <a:xfrm>
            <a:off x="4086044" y="3479800"/>
            <a:ext cx="5062620" cy="2844767"/>
          </a:xfrm>
          <a:prstGeom prst="rect">
            <a:avLst/>
          </a:prstGeom>
          <a:ln w="9525">
            <a:solidFill>
              <a:schemeClr val="tx1"/>
            </a:solidFill>
          </a:ln>
        </p:spPr>
      </p:pic>
      <p:sp>
        <p:nvSpPr>
          <p:cNvPr id="11" name="Text Box 306">
            <a:extLst>
              <a:ext uri="{FF2B5EF4-FFF2-40B4-BE49-F238E27FC236}">
                <a16:creationId xmlns:a16="http://schemas.microsoft.com/office/drawing/2014/main" id="{178DBFBB-1602-9B8E-1060-9CB6DE4E97CA}"/>
              </a:ext>
            </a:extLst>
          </p:cNvPr>
          <p:cNvSpPr txBox="1">
            <a:spLocks noChangeArrowheads="1"/>
          </p:cNvSpPr>
          <p:nvPr/>
        </p:nvSpPr>
        <p:spPr bwMode="auto">
          <a:xfrm>
            <a:off x="800260" y="5105473"/>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9DDC"/>
                </a:solidFill>
                <a:latin typeface="Calibri"/>
                <a:cs typeface="Calibri"/>
              </a:rPr>
              <a:t>Expense reporting</a:t>
            </a:r>
          </a:p>
        </p:txBody>
      </p:sp>
      <p:sp>
        <p:nvSpPr>
          <p:cNvPr id="12" name="Text Box 306">
            <a:extLst>
              <a:ext uri="{FF2B5EF4-FFF2-40B4-BE49-F238E27FC236}">
                <a16:creationId xmlns:a16="http://schemas.microsoft.com/office/drawing/2014/main" id="{6A6F53B8-EA0D-0F4E-A91C-83E449D4D2E4}"/>
              </a:ext>
            </a:extLst>
          </p:cNvPr>
          <p:cNvSpPr txBox="1">
            <a:spLocks noChangeArrowheads="1"/>
          </p:cNvSpPr>
          <p:nvPr/>
        </p:nvSpPr>
        <p:spPr bwMode="auto">
          <a:xfrm>
            <a:off x="3872770" y="1147274"/>
            <a:ext cx="2640799" cy="3230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9DDC"/>
                </a:solidFill>
                <a:latin typeface="Calibri"/>
                <a:cs typeface="Calibri"/>
              </a:rPr>
              <a:t>Reserving organizational resources</a:t>
            </a:r>
          </a:p>
        </p:txBody>
      </p:sp>
      <p:sp>
        <p:nvSpPr>
          <p:cNvPr id="13" name="Text Box 306">
            <a:extLst>
              <a:ext uri="{FF2B5EF4-FFF2-40B4-BE49-F238E27FC236}">
                <a16:creationId xmlns:a16="http://schemas.microsoft.com/office/drawing/2014/main" id="{73ADDAF5-4ED6-8413-E161-86567622514E}"/>
              </a:ext>
            </a:extLst>
          </p:cNvPr>
          <p:cNvSpPr txBox="1">
            <a:spLocks noChangeArrowheads="1"/>
          </p:cNvSpPr>
          <p:nvPr/>
        </p:nvSpPr>
        <p:spPr bwMode="auto">
          <a:xfrm>
            <a:off x="9615004" y="5207073"/>
            <a:ext cx="1984071"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9DDC"/>
                </a:solidFill>
                <a:latin typeface="Calibri"/>
                <a:cs typeface="Calibri"/>
              </a:rPr>
              <a:t>Managing inventory</a:t>
            </a:r>
          </a:p>
        </p:txBody>
      </p:sp>
      <p:sp>
        <p:nvSpPr>
          <p:cNvPr id="14" name="Text Box 306">
            <a:extLst>
              <a:ext uri="{FF2B5EF4-FFF2-40B4-BE49-F238E27FC236}">
                <a16:creationId xmlns:a16="http://schemas.microsoft.com/office/drawing/2014/main" id="{3666FDC4-56FB-8AAE-655F-DFBE5EFE2E4F}"/>
              </a:ext>
            </a:extLst>
          </p:cNvPr>
          <p:cNvSpPr txBox="1">
            <a:spLocks noChangeArrowheads="1"/>
          </p:cNvSpPr>
          <p:nvPr/>
        </p:nvSpPr>
        <p:spPr bwMode="auto">
          <a:xfrm>
            <a:off x="5768238" y="6324567"/>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9DDC"/>
                </a:solidFill>
                <a:latin typeface="Calibri"/>
                <a:cs typeface="Calibri"/>
              </a:rPr>
              <a:t>Estimating costs</a:t>
            </a:r>
          </a:p>
        </p:txBody>
      </p:sp>
    </p:spTree>
    <p:extLst>
      <p:ext uri="{BB962C8B-B14F-4D97-AF65-F5344CB8AC3E}">
        <p14:creationId xmlns:p14="http://schemas.microsoft.com/office/powerpoint/2010/main" val="35949886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39D82E-DB34-5BB2-22E2-FFE53C6D6627}"/>
              </a:ext>
            </a:extLst>
          </p:cNvPr>
          <p:cNvSpPr>
            <a:spLocks noGrp="1"/>
          </p:cNvSpPr>
          <p:nvPr>
            <p:ph type="sldNum" sz="quarter" idx="12"/>
          </p:nvPr>
        </p:nvSpPr>
        <p:spPr/>
        <p:txBody>
          <a:bodyPr/>
          <a:lstStyle/>
          <a:p>
            <a:fld id="{A8160BDD-7155-D744-B749-9730458604AD}" type="slidenum">
              <a:rPr lang="en-US" smtClean="0"/>
              <a:pPr/>
              <a:t>31</a:t>
            </a:fld>
            <a:endParaRPr lang="en-US" dirty="0"/>
          </a:p>
        </p:txBody>
      </p:sp>
      <p:sp>
        <p:nvSpPr>
          <p:cNvPr id="3" name="Title 2">
            <a:extLst>
              <a:ext uri="{FF2B5EF4-FFF2-40B4-BE49-F238E27FC236}">
                <a16:creationId xmlns:a16="http://schemas.microsoft.com/office/drawing/2014/main" id="{E93F0BD3-6F1D-393E-625E-4BD5F47F628E}"/>
              </a:ext>
            </a:extLst>
          </p:cNvPr>
          <p:cNvSpPr>
            <a:spLocks noGrp="1"/>
          </p:cNvSpPr>
          <p:nvPr>
            <p:ph type="title"/>
          </p:nvPr>
        </p:nvSpPr>
        <p:spPr/>
        <p:txBody>
          <a:bodyPr/>
          <a:lstStyle/>
          <a:p>
            <a:r>
              <a:rPr lang="en-US" dirty="0"/>
              <a:t>Benefits and Capabilities of Model-Driven Apps</a:t>
            </a:r>
          </a:p>
        </p:txBody>
      </p:sp>
      <p:sp>
        <p:nvSpPr>
          <p:cNvPr id="4" name="Text Placeholder 3">
            <a:extLst>
              <a:ext uri="{FF2B5EF4-FFF2-40B4-BE49-F238E27FC236}">
                <a16:creationId xmlns:a16="http://schemas.microsoft.com/office/drawing/2014/main" id="{B28D8BD0-7775-CB28-6FA8-450B4D7A09DA}"/>
              </a:ext>
            </a:extLst>
          </p:cNvPr>
          <p:cNvSpPr>
            <a:spLocks noGrp="1"/>
          </p:cNvSpPr>
          <p:nvPr>
            <p:ph type="body" sz="quarter" idx="13"/>
          </p:nvPr>
        </p:nvSpPr>
        <p:spPr/>
        <p:txBody>
          <a:bodyPr/>
          <a:lstStyle/>
          <a:p>
            <a:r>
              <a:rPr lang="en-US" dirty="0"/>
              <a:t>You can use existing data to create a responsive user interface that works well on any device or platform.</a:t>
            </a:r>
          </a:p>
          <a:p>
            <a:r>
              <a:rPr lang="en-US" dirty="0"/>
              <a:t>Model-driven apps have built-in security measures.</a:t>
            </a:r>
          </a:p>
          <a:p>
            <a:r>
              <a:rPr lang="en-US" dirty="0"/>
              <a:t>You can create end-to-end solutions that require complex business logic.</a:t>
            </a:r>
          </a:p>
          <a:p>
            <a:r>
              <a:rPr lang="en-US" dirty="0"/>
              <a:t>You have several options for creating model-driven apps:</a:t>
            </a:r>
          </a:p>
          <a:p>
            <a:pPr lvl="1"/>
            <a:r>
              <a:rPr lang="en-US" dirty="0"/>
              <a:t>From existing Microsoft Dataverse tables.</a:t>
            </a:r>
          </a:p>
          <a:p>
            <a:pPr lvl="1"/>
            <a:r>
              <a:rPr lang="en-US" dirty="0"/>
              <a:t>From a template.</a:t>
            </a:r>
          </a:p>
          <a:p>
            <a:pPr lvl="1"/>
            <a:r>
              <a:rPr lang="en-US" dirty="0"/>
              <a:t>From custom-built tables.</a:t>
            </a:r>
          </a:p>
          <a:p>
            <a:endParaRPr lang="en-US" dirty="0"/>
          </a:p>
        </p:txBody>
      </p:sp>
    </p:spTree>
    <p:extLst>
      <p:ext uri="{BB962C8B-B14F-4D97-AF65-F5344CB8AC3E}">
        <p14:creationId xmlns:p14="http://schemas.microsoft.com/office/powerpoint/2010/main" val="26851930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09330B-B7A5-EEF9-5F58-18FA779CDD5A}"/>
              </a:ext>
            </a:extLst>
          </p:cNvPr>
          <p:cNvSpPr>
            <a:spLocks noGrp="1"/>
          </p:cNvSpPr>
          <p:nvPr>
            <p:ph type="sldNum" sz="quarter" idx="12"/>
          </p:nvPr>
        </p:nvSpPr>
        <p:spPr/>
        <p:txBody>
          <a:bodyPr/>
          <a:lstStyle/>
          <a:p>
            <a:fld id="{A8160BDD-7155-D744-B749-9730458604AD}" type="slidenum">
              <a:rPr lang="en-US" smtClean="0"/>
              <a:pPr/>
              <a:t>32</a:t>
            </a:fld>
            <a:endParaRPr lang="en-US" dirty="0"/>
          </a:p>
        </p:txBody>
      </p:sp>
      <p:sp>
        <p:nvSpPr>
          <p:cNvPr id="3" name="Title 2">
            <a:extLst>
              <a:ext uri="{FF2B5EF4-FFF2-40B4-BE49-F238E27FC236}">
                <a16:creationId xmlns:a16="http://schemas.microsoft.com/office/drawing/2014/main" id="{283D5C8B-5671-C80E-A977-06DB3BADA07F}"/>
              </a:ext>
            </a:extLst>
          </p:cNvPr>
          <p:cNvSpPr>
            <a:spLocks noGrp="1"/>
          </p:cNvSpPr>
          <p:nvPr>
            <p:ph type="title"/>
          </p:nvPr>
        </p:nvSpPr>
        <p:spPr/>
        <p:txBody>
          <a:bodyPr/>
          <a:lstStyle/>
          <a:p>
            <a:r>
              <a:rPr lang="en-US" dirty="0"/>
              <a:t>Potential Uses for Model-Driven Apps</a:t>
            </a:r>
          </a:p>
        </p:txBody>
      </p:sp>
      <p:sp>
        <p:nvSpPr>
          <p:cNvPr id="4" name="Text Placeholder 3">
            <a:extLst>
              <a:ext uri="{FF2B5EF4-FFF2-40B4-BE49-F238E27FC236}">
                <a16:creationId xmlns:a16="http://schemas.microsoft.com/office/drawing/2014/main" id="{4E4EA766-F08E-8810-99F6-3141FE217D84}"/>
              </a:ext>
            </a:extLst>
          </p:cNvPr>
          <p:cNvSpPr>
            <a:spLocks noGrp="1"/>
          </p:cNvSpPr>
          <p:nvPr>
            <p:ph type="body" sz="quarter" idx="13"/>
          </p:nvPr>
        </p:nvSpPr>
        <p:spPr/>
        <p:txBody>
          <a:bodyPr/>
          <a:lstStyle/>
          <a:p>
            <a:r>
              <a:rPr lang="en-US" dirty="0"/>
              <a:t>Managing organizational assets.</a:t>
            </a:r>
          </a:p>
          <a:p>
            <a:r>
              <a:rPr lang="en-US" dirty="0"/>
              <a:t>Managing customer relationships (CRM).</a:t>
            </a:r>
          </a:p>
          <a:p>
            <a:r>
              <a:rPr lang="en-US" dirty="0"/>
              <a:t>Tracking products through the manufacturing process.</a:t>
            </a:r>
          </a:p>
        </p:txBody>
      </p:sp>
      <p:pic>
        <p:nvPicPr>
          <p:cNvPr id="5" name="Picture 4">
            <a:extLst>
              <a:ext uri="{FF2B5EF4-FFF2-40B4-BE49-F238E27FC236}">
                <a16:creationId xmlns:a16="http://schemas.microsoft.com/office/drawing/2014/main" id="{9EC1338D-943C-58EC-D464-34594FA75AD1}"/>
              </a:ext>
            </a:extLst>
          </p:cNvPr>
          <p:cNvPicPr>
            <a:picLocks noChangeAspect="1"/>
          </p:cNvPicPr>
          <p:nvPr/>
        </p:nvPicPr>
        <p:blipFill>
          <a:blip r:embed="rId2"/>
          <a:stretch>
            <a:fillRect/>
          </a:stretch>
        </p:blipFill>
        <p:spPr>
          <a:xfrm>
            <a:off x="1432957" y="2290878"/>
            <a:ext cx="6440646" cy="3678325"/>
          </a:xfrm>
          <a:prstGeom prst="rect">
            <a:avLst/>
          </a:prstGeom>
        </p:spPr>
      </p:pic>
      <p:pic>
        <p:nvPicPr>
          <p:cNvPr id="6" name="Picture 5">
            <a:extLst>
              <a:ext uri="{FF2B5EF4-FFF2-40B4-BE49-F238E27FC236}">
                <a16:creationId xmlns:a16="http://schemas.microsoft.com/office/drawing/2014/main" id="{A8602CA9-2A31-078F-5353-B62B0AB3EA84}"/>
              </a:ext>
            </a:extLst>
          </p:cNvPr>
          <p:cNvPicPr>
            <a:picLocks noChangeAspect="1"/>
          </p:cNvPicPr>
          <p:nvPr/>
        </p:nvPicPr>
        <p:blipFill>
          <a:blip r:embed="rId3"/>
          <a:stretch>
            <a:fillRect/>
          </a:stretch>
        </p:blipFill>
        <p:spPr>
          <a:xfrm>
            <a:off x="4233886" y="2946296"/>
            <a:ext cx="6882066" cy="3551226"/>
          </a:xfrm>
          <a:prstGeom prst="rect">
            <a:avLst/>
          </a:prstGeom>
        </p:spPr>
      </p:pic>
    </p:spTree>
    <p:extLst>
      <p:ext uri="{BB962C8B-B14F-4D97-AF65-F5344CB8AC3E}">
        <p14:creationId xmlns:p14="http://schemas.microsoft.com/office/powerpoint/2010/main" val="37688987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33600E1-F27F-0088-C798-A20313FA912D}"/>
              </a:ext>
            </a:extLst>
          </p:cNvPr>
          <p:cNvSpPr>
            <a:spLocks noGrp="1"/>
          </p:cNvSpPr>
          <p:nvPr>
            <p:ph type="body" sz="quarter" idx="13"/>
          </p:nvPr>
        </p:nvSpPr>
        <p:spPr/>
        <p:txBody>
          <a:bodyPr/>
          <a:lstStyle/>
          <a:p>
            <a:r>
              <a:rPr lang="en-US" dirty="0"/>
              <a:t>When you want complete control over the app's appearance and functionality, consider using a canvas app.</a:t>
            </a:r>
          </a:p>
          <a:p>
            <a:r>
              <a:rPr lang="en-US" dirty="0"/>
              <a:t>When the user expects a custom user experience, consider using a canvas app.</a:t>
            </a:r>
          </a:p>
          <a:p>
            <a:r>
              <a:rPr lang="en-US" dirty="0"/>
              <a:t>When you need to display and work with Microsoft Dataverse data, consider using a model-driven app.</a:t>
            </a:r>
          </a:p>
          <a:p>
            <a:r>
              <a:rPr lang="en-US" dirty="0"/>
              <a:t>When control of the UI appearance is not vital, consider using a model-driven app.</a:t>
            </a:r>
          </a:p>
          <a:p>
            <a:r>
              <a:rPr lang="en-US" dirty="0"/>
              <a:t>When you need to implement complex business logic, consider using a model-driven app.</a:t>
            </a:r>
          </a:p>
        </p:txBody>
      </p:sp>
      <p:sp>
        <p:nvSpPr>
          <p:cNvPr id="2" name="Slide Number Placeholder 1">
            <a:extLst>
              <a:ext uri="{FF2B5EF4-FFF2-40B4-BE49-F238E27FC236}">
                <a16:creationId xmlns:a16="http://schemas.microsoft.com/office/drawing/2014/main" id="{CCDDC277-8C1A-B579-FF4A-C7BFB4820743}"/>
              </a:ext>
            </a:extLst>
          </p:cNvPr>
          <p:cNvSpPr>
            <a:spLocks noGrp="1"/>
          </p:cNvSpPr>
          <p:nvPr>
            <p:ph type="sldNum" sz="quarter" idx="12"/>
          </p:nvPr>
        </p:nvSpPr>
        <p:spPr/>
        <p:txBody>
          <a:bodyPr/>
          <a:lstStyle/>
          <a:p>
            <a:fld id="{A8160BDD-7155-D744-B749-9730458604AD}" type="slidenum">
              <a:rPr lang="en-US" smtClean="0"/>
              <a:pPr/>
              <a:t>33</a:t>
            </a:fld>
            <a:endParaRPr lang="en-US" dirty="0"/>
          </a:p>
        </p:txBody>
      </p:sp>
      <p:sp>
        <p:nvSpPr>
          <p:cNvPr id="7" name="Title 6">
            <a:extLst>
              <a:ext uri="{FF2B5EF4-FFF2-40B4-BE49-F238E27FC236}">
                <a16:creationId xmlns:a16="http://schemas.microsoft.com/office/drawing/2014/main" id="{428F2132-46A2-6737-E3F5-DE59C15695FA}"/>
              </a:ext>
            </a:extLst>
          </p:cNvPr>
          <p:cNvSpPr>
            <a:spLocks noGrp="1"/>
          </p:cNvSpPr>
          <p:nvPr>
            <p:ph type="title"/>
          </p:nvPr>
        </p:nvSpPr>
        <p:spPr/>
        <p:txBody>
          <a:bodyPr/>
          <a:lstStyle/>
          <a:p>
            <a:r>
              <a:rPr lang="en-US" dirty="0"/>
              <a:t>Guidelines for Selecting an App Type to Address Business Needs</a:t>
            </a:r>
          </a:p>
        </p:txBody>
      </p:sp>
    </p:spTree>
    <p:extLst>
      <p:ext uri="{BB962C8B-B14F-4D97-AF65-F5344CB8AC3E}">
        <p14:creationId xmlns:p14="http://schemas.microsoft.com/office/powerpoint/2010/main" val="14523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FC20E9B-7DF1-00CC-2A17-D749C1A94294}"/>
              </a:ext>
            </a:extLst>
          </p:cNvPr>
          <p:cNvSpPr>
            <a:spLocks noGrp="1"/>
          </p:cNvSpPr>
          <p:nvPr>
            <p:ph type="sldNum" sz="quarter" idx="12"/>
          </p:nvPr>
        </p:nvSpPr>
        <p:spPr/>
        <p:txBody>
          <a:bodyPr/>
          <a:lstStyle/>
          <a:p>
            <a:fld id="{A8160BDD-7155-D744-B749-9730458604AD}" type="slidenum">
              <a:rPr lang="en-US" smtClean="0"/>
              <a:pPr/>
              <a:t>34</a:t>
            </a:fld>
            <a:endParaRPr lang="en-US" dirty="0"/>
          </a:p>
        </p:txBody>
      </p:sp>
      <p:sp>
        <p:nvSpPr>
          <p:cNvPr id="5" name="Title 4">
            <a:extLst>
              <a:ext uri="{FF2B5EF4-FFF2-40B4-BE49-F238E27FC236}">
                <a16:creationId xmlns:a16="http://schemas.microsoft.com/office/drawing/2014/main" id="{F473688D-AE58-6918-DD6C-82FA1917AB53}"/>
              </a:ext>
            </a:extLst>
          </p:cNvPr>
          <p:cNvSpPr>
            <a:spLocks noGrp="1"/>
          </p:cNvSpPr>
          <p:nvPr>
            <p:ph type="title"/>
          </p:nvPr>
        </p:nvSpPr>
        <p:spPr/>
        <p:txBody>
          <a:bodyPr/>
          <a:lstStyle/>
          <a:p>
            <a:r>
              <a:rPr lang="en-US" dirty="0"/>
              <a:t>Activity: Selecting an App Type to Address Business Needs</a:t>
            </a:r>
          </a:p>
        </p:txBody>
      </p:sp>
      <p:sp>
        <p:nvSpPr>
          <p:cNvPr id="6" name="Text Placeholder 5">
            <a:extLst>
              <a:ext uri="{FF2B5EF4-FFF2-40B4-BE49-F238E27FC236}">
                <a16:creationId xmlns:a16="http://schemas.microsoft.com/office/drawing/2014/main" id="{B7938A13-E621-9752-C046-55A11584B58F}"/>
              </a:ext>
            </a:extLst>
          </p:cNvPr>
          <p:cNvSpPr>
            <a:spLocks noGrp="1"/>
          </p:cNvSpPr>
          <p:nvPr>
            <p:ph type="body" sz="quarter" idx="13"/>
          </p:nvPr>
        </p:nvSpPr>
        <p:spPr/>
        <p:txBody>
          <a:bodyPr/>
          <a:lstStyle/>
          <a:p>
            <a:pPr marL="0" indent="0">
              <a:buNone/>
            </a:pPr>
            <a:r>
              <a:rPr lang="en-US" dirty="0"/>
              <a:t>Your work with the cross-divisional team has elicited several ideas for apps that Develetech might use to optimize business processes. A teammate suggested that it might help to categorize these ideas by the type of app that would be most appropriate.</a:t>
            </a:r>
            <a:br>
              <a:rPr lang="en-US" dirty="0"/>
            </a:br>
            <a:endParaRPr lang="en-US" dirty="0"/>
          </a:p>
          <a:p>
            <a:r>
              <a:rPr lang="en-US" dirty="0"/>
              <a:t>The first app under consideration highlights certain products, enables people to order directly from within the solution, and must provide a user interface that is distinctly recognizable as belonging to Develetech. </a:t>
            </a:r>
            <a:br>
              <a:rPr lang="en-US" dirty="0"/>
            </a:br>
            <a:br>
              <a:rPr lang="en-US" dirty="0"/>
            </a:br>
            <a:r>
              <a:rPr lang="en-US" dirty="0"/>
              <a:t>Which app type is best suited to this solution, and why?</a:t>
            </a:r>
            <a:br>
              <a:rPr lang="en-US" dirty="0"/>
            </a:br>
            <a:endParaRPr lang="en-US" dirty="0"/>
          </a:p>
          <a:p>
            <a:r>
              <a:rPr lang="en-US" dirty="0"/>
              <a:t>Another suggested app would provide asset management based on existing inventory databases. </a:t>
            </a:r>
            <a:br>
              <a:rPr lang="en-US" dirty="0"/>
            </a:br>
            <a:br>
              <a:rPr lang="en-US" dirty="0"/>
            </a:br>
            <a:r>
              <a:rPr lang="en-US" dirty="0"/>
              <a:t>Which type of app is better suited to this solution, and why?</a:t>
            </a:r>
          </a:p>
        </p:txBody>
      </p:sp>
    </p:spTree>
    <p:extLst>
      <p:ext uri="{BB962C8B-B14F-4D97-AF65-F5344CB8AC3E}">
        <p14:creationId xmlns:p14="http://schemas.microsoft.com/office/powerpoint/2010/main" val="7670624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789CBB-1F0D-4D66-A35C-594FB50604B6}"/>
              </a:ext>
            </a:extLst>
          </p:cNvPr>
          <p:cNvSpPr>
            <a:spLocks noGrp="1"/>
          </p:cNvSpPr>
          <p:nvPr>
            <p:ph type="sldNum" sz="quarter" idx="12"/>
          </p:nvPr>
        </p:nvSpPr>
        <p:spPr/>
        <p:txBody>
          <a:bodyPr/>
          <a:lstStyle/>
          <a:p>
            <a:fld id="{A8160BDD-7155-D744-B749-9730458604AD}" type="slidenum">
              <a:rPr lang="en-US" smtClean="0"/>
              <a:pPr/>
              <a:t>35</a:t>
            </a:fld>
            <a:endParaRPr lang="en-US" dirty="0"/>
          </a:p>
        </p:txBody>
      </p:sp>
      <p:sp>
        <p:nvSpPr>
          <p:cNvPr id="5" name="Text Placeholder 4">
            <a:extLst>
              <a:ext uri="{FF2B5EF4-FFF2-40B4-BE49-F238E27FC236}">
                <a16:creationId xmlns:a16="http://schemas.microsoft.com/office/drawing/2014/main" id="{812B7F1D-42B0-45AF-9D38-E13BCED6EDBE}"/>
              </a:ext>
            </a:extLst>
          </p:cNvPr>
          <p:cNvSpPr>
            <a:spLocks noGrp="1"/>
          </p:cNvSpPr>
          <p:nvPr>
            <p:ph type="body" sz="quarter" idx="13"/>
          </p:nvPr>
        </p:nvSpPr>
        <p:spPr/>
        <p:txBody>
          <a:bodyPr/>
          <a:lstStyle/>
          <a:p>
            <a:r>
              <a:rPr lang="en-US" dirty="0"/>
              <a:t>At your organization, what percentage of the workforce would you estimate could benefit from using custom apps built in Power Apps?</a:t>
            </a:r>
            <a:br>
              <a:rPr lang="en-US" dirty="0"/>
            </a:br>
            <a:endParaRPr lang="en-US" dirty="0"/>
          </a:p>
          <a:p>
            <a:r>
              <a:rPr lang="en-US" dirty="0"/>
              <a:t>What are some situations at your workplace where a canvas app might help streamline processes? What about model-driven apps?</a:t>
            </a:r>
          </a:p>
        </p:txBody>
      </p:sp>
    </p:spTree>
    <p:extLst>
      <p:ext uri="{BB962C8B-B14F-4D97-AF65-F5344CB8AC3E}">
        <p14:creationId xmlns:p14="http://schemas.microsoft.com/office/powerpoint/2010/main" val="140119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F76015-E19C-C680-2E3E-78B3DF2ECF3D}"/>
              </a:ext>
            </a:extLst>
          </p:cNvPr>
          <p:cNvSpPr>
            <a:spLocks noGrp="1"/>
          </p:cNvSpPr>
          <p:nvPr>
            <p:ph type="sldNum" sz="quarter" idx="12"/>
          </p:nvPr>
        </p:nvSpPr>
        <p:spPr/>
        <p:txBody>
          <a:bodyPr/>
          <a:lstStyle/>
          <a:p>
            <a:fld id="{A8160BDD-7155-D744-B749-9730458604AD}" type="slidenum">
              <a:rPr lang="en-US" smtClean="0"/>
              <a:pPr/>
              <a:t>4</a:t>
            </a:fld>
            <a:endParaRPr lang="en-US" dirty="0"/>
          </a:p>
        </p:txBody>
      </p:sp>
      <p:sp>
        <p:nvSpPr>
          <p:cNvPr id="6" name="Title 5">
            <a:extLst>
              <a:ext uri="{FF2B5EF4-FFF2-40B4-BE49-F238E27FC236}">
                <a16:creationId xmlns:a16="http://schemas.microsoft.com/office/drawing/2014/main" id="{C14AC853-DEF4-9CEA-3EA4-97A376DCBF46}"/>
              </a:ext>
            </a:extLst>
          </p:cNvPr>
          <p:cNvSpPr>
            <a:spLocks noGrp="1"/>
          </p:cNvSpPr>
          <p:nvPr>
            <p:ph type="title"/>
          </p:nvPr>
        </p:nvSpPr>
        <p:spPr/>
        <p:txBody>
          <a:bodyPr/>
          <a:lstStyle/>
          <a:p>
            <a:r>
              <a:rPr lang="en-US" dirty="0"/>
              <a:t>Benefits of Power Platform</a:t>
            </a:r>
          </a:p>
        </p:txBody>
      </p:sp>
      <p:sp>
        <p:nvSpPr>
          <p:cNvPr id="7" name="Text Placeholder 6">
            <a:extLst>
              <a:ext uri="{FF2B5EF4-FFF2-40B4-BE49-F238E27FC236}">
                <a16:creationId xmlns:a16="http://schemas.microsoft.com/office/drawing/2014/main" id="{3C21DF42-CB55-0A2A-7271-CDE5B50E9E31}"/>
              </a:ext>
            </a:extLst>
          </p:cNvPr>
          <p:cNvSpPr>
            <a:spLocks noGrp="1"/>
          </p:cNvSpPr>
          <p:nvPr>
            <p:ph type="body" sz="quarter" idx="13"/>
          </p:nvPr>
        </p:nvSpPr>
        <p:spPr/>
        <p:txBody>
          <a:bodyPr/>
          <a:lstStyle/>
          <a:p>
            <a:r>
              <a:rPr lang="en-US" dirty="0"/>
              <a:t>Supports evolving business needs.</a:t>
            </a:r>
          </a:p>
          <a:p>
            <a:r>
              <a:rPr lang="en-US" dirty="0"/>
              <a:t>Leverages workers' experience with collaboration and social media platforms.</a:t>
            </a:r>
          </a:p>
          <a:p>
            <a:r>
              <a:rPr lang="en-US" dirty="0"/>
              <a:t>Supports rapid development of custom solutions.</a:t>
            </a:r>
          </a:p>
        </p:txBody>
      </p:sp>
    </p:spTree>
    <p:extLst>
      <p:ext uri="{BB962C8B-B14F-4D97-AF65-F5344CB8AC3E}">
        <p14:creationId xmlns:p14="http://schemas.microsoft.com/office/powerpoint/2010/main" val="3720664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14AC853-DEF4-9CEA-3EA4-97A376DCBF46}"/>
              </a:ext>
            </a:extLst>
          </p:cNvPr>
          <p:cNvSpPr>
            <a:spLocks noGrp="1"/>
          </p:cNvSpPr>
          <p:nvPr>
            <p:ph type="title"/>
          </p:nvPr>
        </p:nvSpPr>
        <p:spPr/>
        <p:txBody>
          <a:bodyPr/>
          <a:lstStyle/>
          <a:p>
            <a:r>
              <a:rPr lang="en-US" dirty="0"/>
              <a:t>Types of Developers and Users</a:t>
            </a:r>
          </a:p>
        </p:txBody>
      </p:sp>
      <p:sp>
        <p:nvSpPr>
          <p:cNvPr id="2" name="Slide Number Placeholder 1">
            <a:extLst>
              <a:ext uri="{FF2B5EF4-FFF2-40B4-BE49-F238E27FC236}">
                <a16:creationId xmlns:a16="http://schemas.microsoft.com/office/drawing/2014/main" id="{03F76015-E19C-C680-2E3E-78B3DF2ECF3D}"/>
              </a:ext>
            </a:extLst>
          </p:cNvPr>
          <p:cNvSpPr>
            <a:spLocks noGrp="1"/>
          </p:cNvSpPr>
          <p:nvPr>
            <p:ph type="sldNum" sz="quarter" idx="12"/>
          </p:nvPr>
        </p:nvSpPr>
        <p:spPr/>
        <p:txBody>
          <a:bodyPr/>
          <a:lstStyle/>
          <a:p>
            <a:fld id="{A8160BDD-7155-D744-B749-9730458604AD}" type="slidenum">
              <a:rPr lang="en-US" smtClean="0"/>
              <a:pPr/>
              <a:t>5</a:t>
            </a:fld>
            <a:endParaRPr lang="en-US" dirty="0"/>
          </a:p>
        </p:txBody>
      </p:sp>
      <p:grpSp>
        <p:nvGrpSpPr>
          <p:cNvPr id="15" name="Group 14">
            <a:extLst>
              <a:ext uri="{FF2B5EF4-FFF2-40B4-BE49-F238E27FC236}">
                <a16:creationId xmlns:a16="http://schemas.microsoft.com/office/drawing/2014/main" id="{6FE93735-428A-F969-E783-4A58A816A08D}"/>
              </a:ext>
            </a:extLst>
          </p:cNvPr>
          <p:cNvGrpSpPr/>
          <p:nvPr/>
        </p:nvGrpSpPr>
        <p:grpSpPr>
          <a:xfrm>
            <a:off x="8009622" y="1095586"/>
            <a:ext cx="3091716" cy="5408506"/>
            <a:chOff x="8009622" y="1095586"/>
            <a:chExt cx="3091716" cy="5408506"/>
          </a:xfrm>
        </p:grpSpPr>
        <p:sp>
          <p:nvSpPr>
            <p:cNvPr id="13" name="Rectangle: Rounded Corners 12">
              <a:extLst>
                <a:ext uri="{FF2B5EF4-FFF2-40B4-BE49-F238E27FC236}">
                  <a16:creationId xmlns:a16="http://schemas.microsoft.com/office/drawing/2014/main" id="{639F6F80-2552-13CC-E356-AB4A126B290C}"/>
                </a:ext>
              </a:extLst>
            </p:cNvPr>
            <p:cNvSpPr/>
            <p:nvPr/>
          </p:nvSpPr>
          <p:spPr>
            <a:xfrm>
              <a:off x="8009622" y="1095586"/>
              <a:ext cx="3091716" cy="2438400"/>
            </a:xfrm>
            <a:prstGeom prst="roundRect">
              <a:avLst>
                <a:gd name="adj" fmla="val 10000"/>
              </a:avLst>
            </a:prstGeom>
            <a:solidFill>
              <a:schemeClr val="accent3">
                <a:lumMod val="40000"/>
                <a:lumOff val="60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9" name="Rectangle: Rounded Corners 8" descr="Team working together in the office">
              <a:extLst>
                <a:ext uri="{FF2B5EF4-FFF2-40B4-BE49-F238E27FC236}">
                  <a16:creationId xmlns:a16="http://schemas.microsoft.com/office/drawing/2014/main" id="{27A6E87B-669E-C193-1D57-78C4ABC23193}"/>
                </a:ext>
              </a:extLst>
            </p:cNvPr>
            <p:cNvSpPr/>
            <p:nvPr/>
          </p:nvSpPr>
          <p:spPr>
            <a:xfrm>
              <a:off x="8366760" y="1410546"/>
              <a:ext cx="2387600" cy="1788160"/>
            </a:xfrm>
            <a:prstGeom prst="roundRect">
              <a:avLst>
                <a:gd name="adj" fmla="val 10000"/>
              </a:avLst>
            </a:prstGeom>
            <a:blipFill>
              <a:blip r:embed="rId2">
                <a:extLst>
                  <a:ext uri="{28A0092B-C50C-407E-A947-70E740481C1C}">
                    <a14:useLocalDpi xmlns:a14="http://schemas.microsoft.com/office/drawing/2010/main" val="0"/>
                  </a:ext>
                </a:extLst>
              </a:blip>
              <a:srcRect/>
              <a:stretch>
                <a:fillRect l="-6000" r="-6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 name="Freeform: Shape 9">
              <a:extLst>
                <a:ext uri="{FF2B5EF4-FFF2-40B4-BE49-F238E27FC236}">
                  <a16:creationId xmlns:a16="http://schemas.microsoft.com/office/drawing/2014/main" id="{17929E0C-A4E1-8849-61C0-7AF404448CDD}"/>
                </a:ext>
              </a:extLst>
            </p:cNvPr>
            <p:cNvSpPr/>
            <p:nvPr/>
          </p:nvSpPr>
          <p:spPr>
            <a:xfrm>
              <a:off x="8366760" y="3523825"/>
              <a:ext cx="2387600" cy="2980267"/>
            </a:xfrm>
            <a:custGeom>
              <a:avLst/>
              <a:gdLst>
                <a:gd name="connsiteX0" fmla="*/ 250698 w 2387600"/>
                <a:gd name="connsiteY0" fmla="*/ 0 h 2980266"/>
                <a:gd name="connsiteX1" fmla="*/ 2136902 w 2387600"/>
                <a:gd name="connsiteY1" fmla="*/ 0 h 2980266"/>
                <a:gd name="connsiteX2" fmla="*/ 2387600 w 2387600"/>
                <a:gd name="connsiteY2" fmla="*/ 250698 h 2980266"/>
                <a:gd name="connsiteX3" fmla="*/ 2387600 w 2387600"/>
                <a:gd name="connsiteY3" fmla="*/ 2980266 h 2980266"/>
                <a:gd name="connsiteX4" fmla="*/ 2387600 w 2387600"/>
                <a:gd name="connsiteY4" fmla="*/ 2980266 h 2980266"/>
                <a:gd name="connsiteX5" fmla="*/ 0 w 2387600"/>
                <a:gd name="connsiteY5" fmla="*/ 2980266 h 2980266"/>
                <a:gd name="connsiteX6" fmla="*/ 0 w 2387600"/>
                <a:gd name="connsiteY6" fmla="*/ 2980266 h 2980266"/>
                <a:gd name="connsiteX7" fmla="*/ 0 w 2387600"/>
                <a:gd name="connsiteY7" fmla="*/ 250698 h 2980266"/>
                <a:gd name="connsiteX8" fmla="*/ 250698 w 2387600"/>
                <a:gd name="connsiteY8" fmla="*/ 0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7600" h="2980266">
                  <a:moveTo>
                    <a:pt x="2136902" y="2980266"/>
                  </a:moveTo>
                  <a:lnTo>
                    <a:pt x="250698" y="2980266"/>
                  </a:lnTo>
                  <a:cubicBezTo>
                    <a:pt x="112241" y="2980266"/>
                    <a:pt x="0" y="2868025"/>
                    <a:pt x="0" y="2729568"/>
                  </a:cubicBezTo>
                  <a:lnTo>
                    <a:pt x="0" y="0"/>
                  </a:lnTo>
                  <a:lnTo>
                    <a:pt x="0" y="0"/>
                  </a:lnTo>
                  <a:lnTo>
                    <a:pt x="2387600" y="0"/>
                  </a:lnTo>
                  <a:lnTo>
                    <a:pt x="2387600" y="0"/>
                  </a:lnTo>
                  <a:lnTo>
                    <a:pt x="2387600" y="2729568"/>
                  </a:lnTo>
                  <a:cubicBezTo>
                    <a:pt x="2387600" y="2868025"/>
                    <a:pt x="2275359" y="2980266"/>
                    <a:pt x="2136902" y="2980266"/>
                  </a:cubicBezTo>
                  <a:close/>
                </a:path>
              </a:pathLst>
            </a:custGeom>
            <a:solidFill>
              <a:schemeClr val="accent3">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2779" tIns="149353" rIns="222779" bIns="222779" numCol="1" spcCol="1270" anchor="t" anchorCtr="0">
              <a:noAutofit/>
            </a:bodyPr>
            <a:lstStyle/>
            <a:p>
              <a:pPr marL="0" lvl="0" indent="0" algn="ctr" defTabSz="933450">
                <a:lnSpc>
                  <a:spcPct val="90000"/>
                </a:lnSpc>
                <a:spcBef>
                  <a:spcPct val="0"/>
                </a:spcBef>
                <a:spcAft>
                  <a:spcPct val="35000"/>
                </a:spcAft>
                <a:buNone/>
              </a:pPr>
              <a:r>
                <a:rPr lang="en-US" sz="2100" b="1" kern="1200" dirty="0"/>
                <a:t>End users</a:t>
              </a:r>
            </a:p>
            <a:p>
              <a:pPr marL="0" lvl="0" indent="0" algn="ctr" defTabSz="933450">
                <a:lnSpc>
                  <a:spcPct val="90000"/>
                </a:lnSpc>
                <a:spcBef>
                  <a:spcPct val="0"/>
                </a:spcBef>
                <a:spcAft>
                  <a:spcPct val="35000"/>
                </a:spcAft>
                <a:buNone/>
              </a:pPr>
              <a:r>
                <a:rPr lang="en-US" sz="2100" kern="1200" dirty="0"/>
                <a:t>Use a product regularly as part of their jobs.</a:t>
              </a:r>
            </a:p>
            <a:p>
              <a:pPr marL="0" lvl="0" indent="0" algn="ctr" defTabSz="933450">
                <a:lnSpc>
                  <a:spcPct val="90000"/>
                </a:lnSpc>
                <a:spcBef>
                  <a:spcPct val="0"/>
                </a:spcBef>
                <a:spcAft>
                  <a:spcPct val="35000"/>
                </a:spcAft>
                <a:buNone/>
              </a:pPr>
              <a:r>
                <a:rPr lang="en-US" sz="2100" kern="1200" dirty="0"/>
                <a:t>No in-depth technical knowledge assumed.</a:t>
              </a:r>
            </a:p>
          </p:txBody>
        </p:sp>
      </p:grpSp>
      <p:grpSp>
        <p:nvGrpSpPr>
          <p:cNvPr id="14" name="Group 13">
            <a:extLst>
              <a:ext uri="{FF2B5EF4-FFF2-40B4-BE49-F238E27FC236}">
                <a16:creationId xmlns:a16="http://schemas.microsoft.com/office/drawing/2014/main" id="{8A0E57D5-0455-0127-30BA-05EFFD416392}"/>
              </a:ext>
            </a:extLst>
          </p:cNvPr>
          <p:cNvGrpSpPr/>
          <p:nvPr/>
        </p:nvGrpSpPr>
        <p:grpSpPr>
          <a:xfrm>
            <a:off x="1198880" y="1085426"/>
            <a:ext cx="6024880" cy="5418666"/>
            <a:chOff x="2032000" y="1085426"/>
            <a:chExt cx="6024880" cy="5418666"/>
          </a:xfrm>
        </p:grpSpPr>
        <p:sp>
          <p:nvSpPr>
            <p:cNvPr id="5" name="Rectangle: Rounded Corners 4">
              <a:extLst>
                <a:ext uri="{FF2B5EF4-FFF2-40B4-BE49-F238E27FC236}">
                  <a16:creationId xmlns:a16="http://schemas.microsoft.com/office/drawing/2014/main" id="{A30DE625-1739-BF65-C43B-75D552ADBAE0}"/>
                </a:ext>
              </a:extLst>
            </p:cNvPr>
            <p:cNvSpPr/>
            <p:nvPr/>
          </p:nvSpPr>
          <p:spPr>
            <a:xfrm>
              <a:off x="2032000" y="1085426"/>
              <a:ext cx="6024880" cy="2438400"/>
            </a:xfrm>
            <a:prstGeom prst="roundRect">
              <a:avLst>
                <a:gd name="adj" fmla="val 1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7" name="Rectangle: Rounded Corners 6" descr="Person working on computer">
              <a:extLst>
                <a:ext uri="{FF2B5EF4-FFF2-40B4-BE49-F238E27FC236}">
                  <a16:creationId xmlns:a16="http://schemas.microsoft.com/office/drawing/2014/main" id="{978AB046-F556-3502-4926-864943F17905}"/>
                </a:ext>
              </a:extLst>
            </p:cNvPr>
            <p:cNvSpPr/>
            <p:nvPr/>
          </p:nvSpPr>
          <p:spPr>
            <a:xfrm>
              <a:off x="2275839" y="1410546"/>
              <a:ext cx="2387600" cy="1788160"/>
            </a:xfrm>
            <a:prstGeom prst="roundRect">
              <a:avLst>
                <a:gd name="adj" fmla="val 10000"/>
              </a:avLst>
            </a:prstGeom>
            <a:blipFill>
              <a:blip r:embed="rId3"/>
              <a:srcRect/>
              <a:stretch>
                <a:fillRect l="-6000" r="-6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8" name="Freeform: Shape 7">
              <a:extLst>
                <a:ext uri="{FF2B5EF4-FFF2-40B4-BE49-F238E27FC236}">
                  <a16:creationId xmlns:a16="http://schemas.microsoft.com/office/drawing/2014/main" id="{326215A2-AFFB-885A-284B-2EDA75A8D203}"/>
                </a:ext>
              </a:extLst>
            </p:cNvPr>
            <p:cNvSpPr/>
            <p:nvPr/>
          </p:nvSpPr>
          <p:spPr>
            <a:xfrm>
              <a:off x="2275839" y="3523826"/>
              <a:ext cx="2387600" cy="2980266"/>
            </a:xfrm>
            <a:custGeom>
              <a:avLst/>
              <a:gdLst>
                <a:gd name="connsiteX0" fmla="*/ 250698 w 2387600"/>
                <a:gd name="connsiteY0" fmla="*/ 0 h 2980266"/>
                <a:gd name="connsiteX1" fmla="*/ 2136902 w 2387600"/>
                <a:gd name="connsiteY1" fmla="*/ 0 h 2980266"/>
                <a:gd name="connsiteX2" fmla="*/ 2387600 w 2387600"/>
                <a:gd name="connsiteY2" fmla="*/ 250698 h 2980266"/>
                <a:gd name="connsiteX3" fmla="*/ 2387600 w 2387600"/>
                <a:gd name="connsiteY3" fmla="*/ 2980266 h 2980266"/>
                <a:gd name="connsiteX4" fmla="*/ 2387600 w 2387600"/>
                <a:gd name="connsiteY4" fmla="*/ 2980266 h 2980266"/>
                <a:gd name="connsiteX5" fmla="*/ 0 w 2387600"/>
                <a:gd name="connsiteY5" fmla="*/ 2980266 h 2980266"/>
                <a:gd name="connsiteX6" fmla="*/ 0 w 2387600"/>
                <a:gd name="connsiteY6" fmla="*/ 2980266 h 2980266"/>
                <a:gd name="connsiteX7" fmla="*/ 0 w 2387600"/>
                <a:gd name="connsiteY7" fmla="*/ 250698 h 2980266"/>
                <a:gd name="connsiteX8" fmla="*/ 250698 w 2387600"/>
                <a:gd name="connsiteY8" fmla="*/ 0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7600" h="2980266">
                  <a:moveTo>
                    <a:pt x="2136902" y="2980266"/>
                  </a:moveTo>
                  <a:lnTo>
                    <a:pt x="250698" y="2980266"/>
                  </a:lnTo>
                  <a:cubicBezTo>
                    <a:pt x="112241" y="2980266"/>
                    <a:pt x="0" y="2868025"/>
                    <a:pt x="0" y="2729568"/>
                  </a:cubicBezTo>
                  <a:lnTo>
                    <a:pt x="0" y="0"/>
                  </a:lnTo>
                  <a:lnTo>
                    <a:pt x="0" y="0"/>
                  </a:lnTo>
                  <a:lnTo>
                    <a:pt x="2387600" y="0"/>
                  </a:lnTo>
                  <a:lnTo>
                    <a:pt x="2387600" y="0"/>
                  </a:lnTo>
                  <a:lnTo>
                    <a:pt x="2387600" y="2729568"/>
                  </a:lnTo>
                  <a:cubicBezTo>
                    <a:pt x="2387600" y="2868025"/>
                    <a:pt x="2275359" y="2980266"/>
                    <a:pt x="2136902" y="298026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2779" tIns="149352" rIns="222779" bIns="222779" numCol="1" spcCol="1270" anchor="t" anchorCtr="0">
              <a:noAutofit/>
            </a:bodyPr>
            <a:lstStyle/>
            <a:p>
              <a:pPr marL="0" lvl="0" indent="0" algn="ctr" defTabSz="933450">
                <a:lnSpc>
                  <a:spcPct val="90000"/>
                </a:lnSpc>
                <a:spcBef>
                  <a:spcPct val="0"/>
                </a:spcBef>
                <a:spcAft>
                  <a:spcPct val="35000"/>
                </a:spcAft>
                <a:buNone/>
              </a:pPr>
              <a:r>
                <a:rPr lang="en-US" sz="2100" b="1" kern="1200" dirty="0"/>
                <a:t>Professional developers</a:t>
              </a:r>
            </a:p>
            <a:p>
              <a:pPr marL="0" lvl="0" indent="0" algn="ctr" defTabSz="933450">
                <a:lnSpc>
                  <a:spcPct val="90000"/>
                </a:lnSpc>
                <a:spcBef>
                  <a:spcPct val="0"/>
                </a:spcBef>
                <a:spcAft>
                  <a:spcPct val="35000"/>
                </a:spcAft>
                <a:buNone/>
              </a:pPr>
              <a:r>
                <a:rPr lang="en-US" sz="2100" kern="1200" dirty="0"/>
                <a:t>Formal training.</a:t>
              </a:r>
            </a:p>
            <a:p>
              <a:pPr marL="0" lvl="0" indent="0" algn="ctr" defTabSz="933450">
                <a:lnSpc>
                  <a:spcPct val="90000"/>
                </a:lnSpc>
                <a:spcBef>
                  <a:spcPct val="0"/>
                </a:spcBef>
                <a:spcAft>
                  <a:spcPct val="35000"/>
                </a:spcAft>
                <a:buNone/>
              </a:pPr>
              <a:r>
                <a:rPr lang="en-US" sz="2100" kern="1200" dirty="0"/>
                <a:t>Responsible for creating, maintaining, and upgrading software.</a:t>
              </a:r>
            </a:p>
          </p:txBody>
        </p:sp>
        <p:sp>
          <p:nvSpPr>
            <p:cNvPr id="11" name="Rectangle: Rounded Corners 10" descr="Person typing on keyboard">
              <a:extLst>
                <a:ext uri="{FF2B5EF4-FFF2-40B4-BE49-F238E27FC236}">
                  <a16:creationId xmlns:a16="http://schemas.microsoft.com/office/drawing/2014/main" id="{87FDB8F1-618A-C897-49B2-AFAAADB4800D}"/>
                </a:ext>
              </a:extLst>
            </p:cNvPr>
            <p:cNvSpPr/>
            <p:nvPr/>
          </p:nvSpPr>
          <p:spPr>
            <a:xfrm>
              <a:off x="5303519" y="1410546"/>
              <a:ext cx="2387600" cy="1788160"/>
            </a:xfrm>
            <a:prstGeom prst="roundRect">
              <a:avLst>
                <a:gd name="adj" fmla="val 10000"/>
              </a:avLst>
            </a:prstGeom>
            <a:blipFill>
              <a:blip r:embed="rId4">
                <a:extLst>
                  <a:ext uri="{28A0092B-C50C-407E-A947-70E740481C1C}">
                    <a14:useLocalDpi xmlns:a14="http://schemas.microsoft.com/office/drawing/2010/main" val="0"/>
                  </a:ext>
                </a:extLst>
              </a:blip>
              <a:srcRect/>
              <a:stretch>
                <a:fillRect l="-6000" r="-6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Freeform: Shape 11">
              <a:extLst>
                <a:ext uri="{FF2B5EF4-FFF2-40B4-BE49-F238E27FC236}">
                  <a16:creationId xmlns:a16="http://schemas.microsoft.com/office/drawing/2014/main" id="{589C591E-D4AB-D2A1-6ADC-4E0D098F4740}"/>
                </a:ext>
              </a:extLst>
            </p:cNvPr>
            <p:cNvSpPr/>
            <p:nvPr/>
          </p:nvSpPr>
          <p:spPr>
            <a:xfrm>
              <a:off x="5303519" y="3523826"/>
              <a:ext cx="2387601" cy="2980266"/>
            </a:xfrm>
            <a:custGeom>
              <a:avLst/>
              <a:gdLst>
                <a:gd name="connsiteX0" fmla="*/ 250698 w 2387600"/>
                <a:gd name="connsiteY0" fmla="*/ 0 h 2980266"/>
                <a:gd name="connsiteX1" fmla="*/ 2136902 w 2387600"/>
                <a:gd name="connsiteY1" fmla="*/ 0 h 2980266"/>
                <a:gd name="connsiteX2" fmla="*/ 2387600 w 2387600"/>
                <a:gd name="connsiteY2" fmla="*/ 250698 h 2980266"/>
                <a:gd name="connsiteX3" fmla="*/ 2387600 w 2387600"/>
                <a:gd name="connsiteY3" fmla="*/ 2980266 h 2980266"/>
                <a:gd name="connsiteX4" fmla="*/ 2387600 w 2387600"/>
                <a:gd name="connsiteY4" fmla="*/ 2980266 h 2980266"/>
                <a:gd name="connsiteX5" fmla="*/ 0 w 2387600"/>
                <a:gd name="connsiteY5" fmla="*/ 2980266 h 2980266"/>
                <a:gd name="connsiteX6" fmla="*/ 0 w 2387600"/>
                <a:gd name="connsiteY6" fmla="*/ 2980266 h 2980266"/>
                <a:gd name="connsiteX7" fmla="*/ 0 w 2387600"/>
                <a:gd name="connsiteY7" fmla="*/ 250698 h 2980266"/>
                <a:gd name="connsiteX8" fmla="*/ 250698 w 2387600"/>
                <a:gd name="connsiteY8" fmla="*/ 0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7600" h="2980266">
                  <a:moveTo>
                    <a:pt x="2136902" y="2980266"/>
                  </a:moveTo>
                  <a:lnTo>
                    <a:pt x="250698" y="2980266"/>
                  </a:lnTo>
                  <a:cubicBezTo>
                    <a:pt x="112241" y="2980266"/>
                    <a:pt x="0" y="2868025"/>
                    <a:pt x="0" y="2729568"/>
                  </a:cubicBezTo>
                  <a:lnTo>
                    <a:pt x="0" y="0"/>
                  </a:lnTo>
                  <a:lnTo>
                    <a:pt x="0" y="0"/>
                  </a:lnTo>
                  <a:lnTo>
                    <a:pt x="2387600" y="0"/>
                  </a:lnTo>
                  <a:lnTo>
                    <a:pt x="2387600" y="0"/>
                  </a:lnTo>
                  <a:lnTo>
                    <a:pt x="2387600" y="2729568"/>
                  </a:lnTo>
                  <a:cubicBezTo>
                    <a:pt x="2387600" y="2868025"/>
                    <a:pt x="2275359" y="2980266"/>
                    <a:pt x="2136902" y="298026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2779" tIns="149352" rIns="222780" bIns="222779" numCol="1" spcCol="1270" anchor="t" anchorCtr="0">
              <a:noAutofit/>
            </a:bodyPr>
            <a:lstStyle/>
            <a:p>
              <a:pPr marL="0" lvl="0" indent="0" algn="ctr" defTabSz="933450">
                <a:lnSpc>
                  <a:spcPct val="90000"/>
                </a:lnSpc>
                <a:spcBef>
                  <a:spcPct val="0"/>
                </a:spcBef>
                <a:spcAft>
                  <a:spcPct val="35000"/>
                </a:spcAft>
                <a:buNone/>
              </a:pPr>
              <a:r>
                <a:rPr lang="en-US" sz="2100" b="1" kern="1200" dirty="0"/>
                <a:t>Citizen developers</a:t>
              </a:r>
            </a:p>
            <a:p>
              <a:pPr marL="0" lvl="0" indent="0" algn="ctr" defTabSz="933450">
                <a:lnSpc>
                  <a:spcPct val="90000"/>
                </a:lnSpc>
                <a:spcBef>
                  <a:spcPct val="0"/>
                </a:spcBef>
                <a:spcAft>
                  <a:spcPct val="35000"/>
                </a:spcAft>
                <a:buNone/>
              </a:pPr>
              <a:r>
                <a:rPr lang="en-US" sz="2100" kern="1200" dirty="0"/>
                <a:t>Users who use technology to solve business problems without writing code.</a:t>
              </a:r>
            </a:p>
            <a:p>
              <a:pPr marL="0" lvl="0" indent="0" algn="ctr" defTabSz="933450">
                <a:lnSpc>
                  <a:spcPct val="90000"/>
                </a:lnSpc>
                <a:spcBef>
                  <a:spcPct val="0"/>
                </a:spcBef>
                <a:spcAft>
                  <a:spcPct val="35000"/>
                </a:spcAft>
                <a:buNone/>
              </a:pPr>
              <a:r>
                <a:rPr lang="en-US" sz="2100" dirty="0"/>
                <a:t>a.k.a.</a:t>
              </a:r>
              <a:r>
                <a:rPr lang="en-US" sz="2100" kern="1200" dirty="0"/>
                <a:t> power users</a:t>
              </a:r>
            </a:p>
          </p:txBody>
        </p:sp>
      </p:grpSp>
    </p:spTree>
    <p:extLst>
      <p:ext uri="{BB962C8B-B14F-4D97-AF65-F5344CB8AC3E}">
        <p14:creationId xmlns:p14="http://schemas.microsoft.com/office/powerpoint/2010/main" val="1362361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F0C3539-EF17-6906-6185-BA14C874A263}"/>
              </a:ext>
            </a:extLst>
          </p:cNvPr>
          <p:cNvSpPr>
            <a:spLocks noGrp="1"/>
          </p:cNvSpPr>
          <p:nvPr>
            <p:ph type="sldNum" sz="quarter" idx="12"/>
          </p:nvPr>
        </p:nvSpPr>
        <p:spPr/>
        <p:txBody>
          <a:bodyPr/>
          <a:lstStyle/>
          <a:p>
            <a:fld id="{A8160BDD-7155-D744-B749-9730458604AD}" type="slidenum">
              <a:rPr lang="en-US" smtClean="0"/>
              <a:pPr/>
              <a:t>6</a:t>
            </a:fld>
            <a:endParaRPr lang="en-US" dirty="0"/>
          </a:p>
        </p:txBody>
      </p:sp>
      <p:sp>
        <p:nvSpPr>
          <p:cNvPr id="5" name="Title 4">
            <a:extLst>
              <a:ext uri="{FF2B5EF4-FFF2-40B4-BE49-F238E27FC236}">
                <a16:creationId xmlns:a16="http://schemas.microsoft.com/office/drawing/2014/main" id="{129E12DF-CCC7-8653-87AA-2E98B9AE6752}"/>
              </a:ext>
            </a:extLst>
          </p:cNvPr>
          <p:cNvSpPr>
            <a:spLocks noGrp="1"/>
          </p:cNvSpPr>
          <p:nvPr>
            <p:ph type="title"/>
          </p:nvPr>
        </p:nvSpPr>
        <p:spPr/>
        <p:txBody>
          <a:bodyPr/>
          <a:lstStyle/>
          <a:p>
            <a:r>
              <a:rPr lang="en-US" dirty="0"/>
              <a:t>Low-Code Development</a:t>
            </a:r>
          </a:p>
        </p:txBody>
      </p:sp>
      <p:sp>
        <p:nvSpPr>
          <p:cNvPr id="6" name="Text Placeholder 5">
            <a:extLst>
              <a:ext uri="{FF2B5EF4-FFF2-40B4-BE49-F238E27FC236}">
                <a16:creationId xmlns:a16="http://schemas.microsoft.com/office/drawing/2014/main" id="{931C7559-AF94-EECB-4450-337C451F948C}"/>
              </a:ext>
            </a:extLst>
          </p:cNvPr>
          <p:cNvSpPr>
            <a:spLocks noGrp="1"/>
          </p:cNvSpPr>
          <p:nvPr>
            <p:ph type="body" sz="quarter" idx="13"/>
          </p:nvPr>
        </p:nvSpPr>
        <p:spPr/>
        <p:txBody>
          <a:bodyPr/>
          <a:lstStyle/>
          <a:p>
            <a:r>
              <a:rPr lang="en-US" b="1" dirty="0"/>
              <a:t>Low-code development</a:t>
            </a:r>
            <a:r>
              <a:rPr lang="en-US" dirty="0"/>
              <a:t>:  A form of application development that uses a visual environment with tools like drag-and-drop screen elements, services, components, and data connectors.</a:t>
            </a:r>
          </a:p>
        </p:txBody>
      </p:sp>
      <p:sp>
        <p:nvSpPr>
          <p:cNvPr id="7" name="Text Placeholder 6">
            <a:extLst>
              <a:ext uri="{FF2B5EF4-FFF2-40B4-BE49-F238E27FC236}">
                <a16:creationId xmlns:a16="http://schemas.microsoft.com/office/drawing/2014/main" id="{B1E5FBF5-3300-5753-C975-573513DDC6F9}"/>
              </a:ext>
            </a:extLst>
          </p:cNvPr>
          <p:cNvSpPr>
            <a:spLocks noGrp="1"/>
          </p:cNvSpPr>
          <p:nvPr>
            <p:ph type="body" sz="quarter" idx="14"/>
          </p:nvPr>
        </p:nvSpPr>
        <p:spPr/>
        <p:txBody>
          <a:bodyPr/>
          <a:lstStyle/>
          <a:p>
            <a:r>
              <a:rPr lang="en-US" dirty="0"/>
              <a:t>Low-code development tools:</a:t>
            </a:r>
          </a:p>
          <a:p>
            <a:pPr lvl="1"/>
            <a:r>
              <a:rPr lang="en-US" dirty="0"/>
              <a:t>Less textual code required.</a:t>
            </a:r>
          </a:p>
          <a:p>
            <a:pPr lvl="1"/>
            <a:r>
              <a:rPr lang="en-US" dirty="0"/>
              <a:t>Faster creation and deployment of web/mobile apps.</a:t>
            </a:r>
          </a:p>
          <a:p>
            <a:r>
              <a:rPr lang="en-US" dirty="0"/>
              <a:t>Professional app developers and citizen developers:</a:t>
            </a:r>
          </a:p>
          <a:p>
            <a:pPr lvl="1"/>
            <a:r>
              <a:rPr lang="en-US" dirty="0"/>
              <a:t>Can use the low-code approach.</a:t>
            </a:r>
          </a:p>
          <a:p>
            <a:pPr lvl="2"/>
            <a:r>
              <a:rPr lang="en-US" dirty="0"/>
              <a:t>Provides opportunity for citizen developers to create apps based on business knowledge.</a:t>
            </a:r>
          </a:p>
          <a:p>
            <a:pPr lvl="2"/>
            <a:r>
              <a:rPr lang="en-US" dirty="0"/>
              <a:t>Saves professional developers time and effort in app creation and maintenance.</a:t>
            </a:r>
          </a:p>
          <a:p>
            <a:pPr lvl="1"/>
            <a:r>
              <a:rPr lang="en-US" dirty="0"/>
              <a:t>May work together in an arrangement called </a:t>
            </a:r>
            <a:r>
              <a:rPr lang="en-US" i="1" dirty="0"/>
              <a:t>fusion development</a:t>
            </a:r>
            <a:r>
              <a:rPr lang="en-US" dirty="0"/>
              <a:t>.</a:t>
            </a:r>
          </a:p>
          <a:p>
            <a:r>
              <a:rPr lang="en-US" dirty="0"/>
              <a:t>Optimally, citizen and professional developers collaborate to </a:t>
            </a:r>
            <a:br>
              <a:rPr lang="en-US" dirty="0"/>
            </a:br>
            <a:r>
              <a:rPr lang="en-US" dirty="0"/>
              <a:t>maximize benefits of low-code development.</a:t>
            </a:r>
          </a:p>
        </p:txBody>
      </p:sp>
    </p:spTree>
    <p:extLst>
      <p:ext uri="{BB962C8B-B14F-4D97-AF65-F5344CB8AC3E}">
        <p14:creationId xmlns:p14="http://schemas.microsoft.com/office/powerpoint/2010/main" val="3874523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55ACAD-9519-B210-71F2-A0C1A5AC4C74}"/>
              </a:ext>
            </a:extLst>
          </p:cNvPr>
          <p:cNvSpPr>
            <a:spLocks noGrp="1"/>
          </p:cNvSpPr>
          <p:nvPr>
            <p:ph type="title"/>
          </p:nvPr>
        </p:nvSpPr>
        <p:spPr/>
        <p:txBody>
          <a:bodyPr/>
          <a:lstStyle/>
          <a:p>
            <a:r>
              <a:rPr lang="en-US" dirty="0"/>
              <a:t>Power Platform Components</a:t>
            </a:r>
          </a:p>
        </p:txBody>
      </p:sp>
      <p:sp>
        <p:nvSpPr>
          <p:cNvPr id="2" name="Slide Number Placeholder 1">
            <a:extLst>
              <a:ext uri="{FF2B5EF4-FFF2-40B4-BE49-F238E27FC236}">
                <a16:creationId xmlns:a16="http://schemas.microsoft.com/office/drawing/2014/main" id="{DF7D5D1F-66D3-E183-1BF9-996F69587A4C}"/>
              </a:ext>
            </a:extLst>
          </p:cNvPr>
          <p:cNvSpPr>
            <a:spLocks noGrp="1"/>
          </p:cNvSpPr>
          <p:nvPr>
            <p:ph type="sldNum" sz="quarter" idx="12"/>
          </p:nvPr>
        </p:nvSpPr>
        <p:spPr/>
        <p:txBody>
          <a:bodyPr/>
          <a:lstStyle/>
          <a:p>
            <a:fld id="{A8160BDD-7155-D744-B749-9730458604AD}" type="slidenum">
              <a:rPr lang="en-US" smtClean="0"/>
              <a:pPr/>
              <a:t>7</a:t>
            </a:fld>
            <a:endParaRPr lang="en-US" dirty="0"/>
          </a:p>
        </p:txBody>
      </p:sp>
      <p:pic>
        <p:nvPicPr>
          <p:cNvPr id="5" name="Graphic 4">
            <a:extLst>
              <a:ext uri="{FF2B5EF4-FFF2-40B4-BE49-F238E27FC236}">
                <a16:creationId xmlns:a16="http://schemas.microsoft.com/office/drawing/2014/main" id="{82C7FAA4-5BBA-A317-83B7-BC0B955CBD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3070" y="1190239"/>
            <a:ext cx="914400" cy="914400"/>
          </a:xfrm>
          <a:prstGeom prst="rect">
            <a:avLst/>
          </a:prstGeom>
        </p:spPr>
      </p:pic>
      <p:sp>
        <p:nvSpPr>
          <p:cNvPr id="6" name="Text Box 307">
            <a:extLst>
              <a:ext uri="{FF2B5EF4-FFF2-40B4-BE49-F238E27FC236}">
                <a16:creationId xmlns:a16="http://schemas.microsoft.com/office/drawing/2014/main" id="{DB7C3786-7750-BACA-A7BC-277197E8E312}"/>
              </a:ext>
            </a:extLst>
          </p:cNvPr>
          <p:cNvSpPr txBox="1">
            <a:spLocks noChangeArrowheads="1"/>
          </p:cNvSpPr>
          <p:nvPr/>
        </p:nvSpPr>
        <p:spPr bwMode="auto">
          <a:xfrm>
            <a:off x="5344939" y="2100516"/>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Power Platform</a:t>
            </a:r>
          </a:p>
        </p:txBody>
      </p:sp>
      <p:grpSp>
        <p:nvGrpSpPr>
          <p:cNvPr id="22" name="Group 21">
            <a:extLst>
              <a:ext uri="{FF2B5EF4-FFF2-40B4-BE49-F238E27FC236}">
                <a16:creationId xmlns:a16="http://schemas.microsoft.com/office/drawing/2014/main" id="{2750266E-DE4D-5027-7553-C8F98E98BE3A}"/>
              </a:ext>
            </a:extLst>
          </p:cNvPr>
          <p:cNvGrpSpPr/>
          <p:nvPr/>
        </p:nvGrpSpPr>
        <p:grpSpPr>
          <a:xfrm>
            <a:off x="1222120" y="3271156"/>
            <a:ext cx="1490662" cy="1326468"/>
            <a:chOff x="1225709" y="3250836"/>
            <a:chExt cx="1490662" cy="1326468"/>
          </a:xfrm>
        </p:grpSpPr>
        <p:pic>
          <p:nvPicPr>
            <p:cNvPr id="8" name="Graphic 7">
              <a:extLst>
                <a:ext uri="{FF2B5EF4-FFF2-40B4-BE49-F238E27FC236}">
                  <a16:creationId xmlns:a16="http://schemas.microsoft.com/office/drawing/2014/main" id="{13109E5F-D01E-17B8-4B6F-0AFE3BBEAD4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13840" y="3250836"/>
              <a:ext cx="914400" cy="914400"/>
            </a:xfrm>
            <a:prstGeom prst="rect">
              <a:avLst/>
            </a:prstGeom>
          </p:spPr>
        </p:pic>
        <p:sp>
          <p:nvSpPr>
            <p:cNvPr id="17" name="Text Box 307">
              <a:extLst>
                <a:ext uri="{FF2B5EF4-FFF2-40B4-BE49-F238E27FC236}">
                  <a16:creationId xmlns:a16="http://schemas.microsoft.com/office/drawing/2014/main" id="{F882517A-FD01-5B32-AD81-33E26A879909}"/>
                </a:ext>
              </a:extLst>
            </p:cNvPr>
            <p:cNvSpPr txBox="1">
              <a:spLocks noChangeArrowheads="1"/>
            </p:cNvSpPr>
            <p:nvPr/>
          </p:nvSpPr>
          <p:spPr bwMode="auto">
            <a:xfrm>
              <a:off x="1225709" y="4284916"/>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Power Apps</a:t>
              </a:r>
            </a:p>
          </p:txBody>
        </p:sp>
      </p:grpSp>
      <p:grpSp>
        <p:nvGrpSpPr>
          <p:cNvPr id="23" name="Group 22">
            <a:extLst>
              <a:ext uri="{FF2B5EF4-FFF2-40B4-BE49-F238E27FC236}">
                <a16:creationId xmlns:a16="http://schemas.microsoft.com/office/drawing/2014/main" id="{21F84E35-7E1D-373A-9A57-3FC90389BE80}"/>
              </a:ext>
            </a:extLst>
          </p:cNvPr>
          <p:cNvGrpSpPr/>
          <p:nvPr/>
        </p:nvGrpSpPr>
        <p:grpSpPr>
          <a:xfrm>
            <a:off x="3284306" y="3271156"/>
            <a:ext cx="1490662" cy="1326468"/>
            <a:chOff x="2902109" y="3250836"/>
            <a:chExt cx="1490662" cy="1326468"/>
          </a:xfrm>
        </p:grpSpPr>
        <p:pic>
          <p:nvPicPr>
            <p:cNvPr id="12" name="Graphic 11">
              <a:extLst>
                <a:ext uri="{FF2B5EF4-FFF2-40B4-BE49-F238E27FC236}">
                  <a16:creationId xmlns:a16="http://schemas.microsoft.com/office/drawing/2014/main" id="{8F2A19DC-7E9E-D2CA-CE3C-5D4B1A70B7C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90240" y="3250836"/>
              <a:ext cx="914400" cy="914400"/>
            </a:xfrm>
            <a:prstGeom prst="rect">
              <a:avLst/>
            </a:prstGeom>
          </p:spPr>
        </p:pic>
        <p:sp>
          <p:nvSpPr>
            <p:cNvPr id="18" name="Text Box 307">
              <a:extLst>
                <a:ext uri="{FF2B5EF4-FFF2-40B4-BE49-F238E27FC236}">
                  <a16:creationId xmlns:a16="http://schemas.microsoft.com/office/drawing/2014/main" id="{7F8A3C04-97A9-D4A5-0AA5-C7C2EC49A548}"/>
                </a:ext>
              </a:extLst>
            </p:cNvPr>
            <p:cNvSpPr txBox="1">
              <a:spLocks noChangeArrowheads="1"/>
            </p:cNvSpPr>
            <p:nvPr/>
          </p:nvSpPr>
          <p:spPr bwMode="auto">
            <a:xfrm>
              <a:off x="2902109" y="4284916"/>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Power BI</a:t>
              </a:r>
            </a:p>
          </p:txBody>
        </p:sp>
      </p:grpSp>
      <p:grpSp>
        <p:nvGrpSpPr>
          <p:cNvPr id="24" name="Group 23">
            <a:extLst>
              <a:ext uri="{FF2B5EF4-FFF2-40B4-BE49-F238E27FC236}">
                <a16:creationId xmlns:a16="http://schemas.microsoft.com/office/drawing/2014/main" id="{275B1973-8A91-6F99-6618-1831E0EE621D}"/>
              </a:ext>
            </a:extLst>
          </p:cNvPr>
          <p:cNvGrpSpPr/>
          <p:nvPr/>
        </p:nvGrpSpPr>
        <p:grpSpPr>
          <a:xfrm>
            <a:off x="5349557" y="3271156"/>
            <a:ext cx="1490662" cy="1326468"/>
            <a:chOff x="5056808" y="3250836"/>
            <a:chExt cx="1490662" cy="1326468"/>
          </a:xfrm>
        </p:grpSpPr>
        <p:pic>
          <p:nvPicPr>
            <p:cNvPr id="10" name="Graphic 9">
              <a:extLst>
                <a:ext uri="{FF2B5EF4-FFF2-40B4-BE49-F238E27FC236}">
                  <a16:creationId xmlns:a16="http://schemas.microsoft.com/office/drawing/2014/main" id="{CD661BE6-8D35-E8E5-4A2C-C917DA2AD43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44939" y="3250836"/>
              <a:ext cx="914400" cy="914400"/>
            </a:xfrm>
            <a:prstGeom prst="rect">
              <a:avLst/>
            </a:prstGeom>
          </p:spPr>
        </p:pic>
        <p:sp>
          <p:nvSpPr>
            <p:cNvPr id="19" name="Text Box 307">
              <a:extLst>
                <a:ext uri="{FF2B5EF4-FFF2-40B4-BE49-F238E27FC236}">
                  <a16:creationId xmlns:a16="http://schemas.microsoft.com/office/drawing/2014/main" id="{D16F0D33-AFED-2A55-EDB8-682453E7F02B}"/>
                </a:ext>
              </a:extLst>
            </p:cNvPr>
            <p:cNvSpPr txBox="1">
              <a:spLocks noChangeArrowheads="1"/>
            </p:cNvSpPr>
            <p:nvPr/>
          </p:nvSpPr>
          <p:spPr bwMode="auto">
            <a:xfrm>
              <a:off x="5056808" y="4284916"/>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Power Automate</a:t>
              </a:r>
            </a:p>
          </p:txBody>
        </p:sp>
      </p:grpSp>
      <p:grpSp>
        <p:nvGrpSpPr>
          <p:cNvPr id="25" name="Group 24">
            <a:extLst>
              <a:ext uri="{FF2B5EF4-FFF2-40B4-BE49-F238E27FC236}">
                <a16:creationId xmlns:a16="http://schemas.microsoft.com/office/drawing/2014/main" id="{4EEFBF80-64B5-0B16-6657-5F6EE6ECF683}"/>
              </a:ext>
            </a:extLst>
          </p:cNvPr>
          <p:cNvGrpSpPr/>
          <p:nvPr/>
        </p:nvGrpSpPr>
        <p:grpSpPr>
          <a:xfrm>
            <a:off x="7414808" y="3271156"/>
            <a:ext cx="1685781" cy="1326468"/>
            <a:chOff x="7211507" y="3250836"/>
            <a:chExt cx="1685781" cy="1326468"/>
          </a:xfrm>
        </p:grpSpPr>
        <p:pic>
          <p:nvPicPr>
            <p:cNvPr id="16" name="Graphic 15">
              <a:extLst>
                <a:ext uri="{FF2B5EF4-FFF2-40B4-BE49-F238E27FC236}">
                  <a16:creationId xmlns:a16="http://schemas.microsoft.com/office/drawing/2014/main" id="{810D8D15-5424-B3E7-1712-CE012FF451A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597197" y="3250836"/>
              <a:ext cx="914400" cy="914400"/>
            </a:xfrm>
            <a:prstGeom prst="rect">
              <a:avLst/>
            </a:prstGeom>
          </p:spPr>
        </p:pic>
        <p:sp>
          <p:nvSpPr>
            <p:cNvPr id="20" name="Text Box 307">
              <a:extLst>
                <a:ext uri="{FF2B5EF4-FFF2-40B4-BE49-F238E27FC236}">
                  <a16:creationId xmlns:a16="http://schemas.microsoft.com/office/drawing/2014/main" id="{959E0EC2-4200-04C4-207D-A8BD5F694B73}"/>
                </a:ext>
              </a:extLst>
            </p:cNvPr>
            <p:cNvSpPr txBox="1">
              <a:spLocks noChangeArrowheads="1"/>
            </p:cNvSpPr>
            <p:nvPr/>
          </p:nvSpPr>
          <p:spPr bwMode="auto">
            <a:xfrm>
              <a:off x="7211507" y="4284916"/>
              <a:ext cx="1685781"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Power Virtual Agents</a:t>
              </a:r>
            </a:p>
          </p:txBody>
        </p:sp>
      </p:grpSp>
      <p:grpSp>
        <p:nvGrpSpPr>
          <p:cNvPr id="26" name="Group 25">
            <a:extLst>
              <a:ext uri="{FF2B5EF4-FFF2-40B4-BE49-F238E27FC236}">
                <a16:creationId xmlns:a16="http://schemas.microsoft.com/office/drawing/2014/main" id="{665C348A-0F97-AD09-1793-B50959C1F0A0}"/>
              </a:ext>
            </a:extLst>
          </p:cNvPr>
          <p:cNvGrpSpPr/>
          <p:nvPr/>
        </p:nvGrpSpPr>
        <p:grpSpPr>
          <a:xfrm>
            <a:off x="9675178" y="3271156"/>
            <a:ext cx="1490662" cy="1326468"/>
            <a:chOff x="9681832" y="3250836"/>
            <a:chExt cx="1490662" cy="1326468"/>
          </a:xfrm>
        </p:grpSpPr>
        <p:pic>
          <p:nvPicPr>
            <p:cNvPr id="14" name="Graphic 13">
              <a:extLst>
                <a:ext uri="{FF2B5EF4-FFF2-40B4-BE49-F238E27FC236}">
                  <a16:creationId xmlns:a16="http://schemas.microsoft.com/office/drawing/2014/main" id="{3F1B20AC-B08D-C296-9E69-245BFBCA4D7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69963" y="3250836"/>
              <a:ext cx="914400" cy="914400"/>
            </a:xfrm>
            <a:prstGeom prst="rect">
              <a:avLst/>
            </a:prstGeom>
          </p:spPr>
        </p:pic>
        <p:sp>
          <p:nvSpPr>
            <p:cNvPr id="21" name="Text Box 307">
              <a:extLst>
                <a:ext uri="{FF2B5EF4-FFF2-40B4-BE49-F238E27FC236}">
                  <a16:creationId xmlns:a16="http://schemas.microsoft.com/office/drawing/2014/main" id="{6D416DA6-B3FC-37D5-8B6A-D6885DA09DDF}"/>
                </a:ext>
              </a:extLst>
            </p:cNvPr>
            <p:cNvSpPr txBox="1">
              <a:spLocks noChangeArrowheads="1"/>
            </p:cNvSpPr>
            <p:nvPr/>
          </p:nvSpPr>
          <p:spPr bwMode="auto">
            <a:xfrm>
              <a:off x="9681832" y="4284916"/>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Power Pages</a:t>
              </a:r>
            </a:p>
          </p:txBody>
        </p:sp>
      </p:grpSp>
      <p:sp>
        <p:nvSpPr>
          <p:cNvPr id="27" name="Rectangle: Rounded Corners 26">
            <a:extLst>
              <a:ext uri="{FF2B5EF4-FFF2-40B4-BE49-F238E27FC236}">
                <a16:creationId xmlns:a16="http://schemas.microsoft.com/office/drawing/2014/main" id="{4BEF6FB4-497E-BD6C-930A-F383E6FA7503}"/>
              </a:ext>
            </a:extLst>
          </p:cNvPr>
          <p:cNvSpPr/>
          <p:nvPr/>
        </p:nvSpPr>
        <p:spPr>
          <a:xfrm>
            <a:off x="630275" y="3096527"/>
            <a:ext cx="10941464" cy="1720067"/>
          </a:xfrm>
          <a:prstGeom prst="roundRect">
            <a:avLst/>
          </a:prstGeom>
          <a:noFill/>
          <a:ln w="28575" cap="flat" cmpd="sng" algn="ctr">
            <a:solidFill>
              <a:srgbClr val="01A1DD"/>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4" name="Text Box 307">
            <a:extLst>
              <a:ext uri="{FF2B5EF4-FFF2-40B4-BE49-F238E27FC236}">
                <a16:creationId xmlns:a16="http://schemas.microsoft.com/office/drawing/2014/main" id="{F6E88311-AD3D-3B1C-4A95-B4D33718A1A2}"/>
              </a:ext>
            </a:extLst>
          </p:cNvPr>
          <p:cNvSpPr txBox="1">
            <a:spLocks noChangeArrowheads="1"/>
          </p:cNvSpPr>
          <p:nvPr/>
        </p:nvSpPr>
        <p:spPr bwMode="auto">
          <a:xfrm>
            <a:off x="1222120" y="5069145"/>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Low-code apps</a:t>
            </a:r>
          </a:p>
        </p:txBody>
      </p:sp>
      <p:sp>
        <p:nvSpPr>
          <p:cNvPr id="7" name="Text Box 307">
            <a:extLst>
              <a:ext uri="{FF2B5EF4-FFF2-40B4-BE49-F238E27FC236}">
                <a16:creationId xmlns:a16="http://schemas.microsoft.com/office/drawing/2014/main" id="{43C289A2-A959-5A77-01F0-EAFDB2DC5C47}"/>
              </a:ext>
            </a:extLst>
          </p:cNvPr>
          <p:cNvSpPr txBox="1">
            <a:spLocks noChangeArrowheads="1"/>
          </p:cNvSpPr>
          <p:nvPr/>
        </p:nvSpPr>
        <p:spPr bwMode="auto">
          <a:xfrm>
            <a:off x="3284306" y="5069145"/>
            <a:ext cx="1490662"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Analyze and visualize insights</a:t>
            </a:r>
          </a:p>
        </p:txBody>
      </p:sp>
      <p:sp>
        <p:nvSpPr>
          <p:cNvPr id="9" name="Text Box 307">
            <a:extLst>
              <a:ext uri="{FF2B5EF4-FFF2-40B4-BE49-F238E27FC236}">
                <a16:creationId xmlns:a16="http://schemas.microsoft.com/office/drawing/2014/main" id="{962D521B-5625-D679-14CA-0A64DA14CCD1}"/>
              </a:ext>
            </a:extLst>
          </p:cNvPr>
          <p:cNvSpPr txBox="1">
            <a:spLocks noChangeArrowheads="1"/>
          </p:cNvSpPr>
          <p:nvPr/>
        </p:nvSpPr>
        <p:spPr bwMode="auto">
          <a:xfrm>
            <a:off x="5344939" y="5069145"/>
            <a:ext cx="1490662"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No-code automation</a:t>
            </a:r>
          </a:p>
        </p:txBody>
      </p:sp>
      <p:sp>
        <p:nvSpPr>
          <p:cNvPr id="11" name="Text Box 307">
            <a:extLst>
              <a:ext uri="{FF2B5EF4-FFF2-40B4-BE49-F238E27FC236}">
                <a16:creationId xmlns:a16="http://schemas.microsoft.com/office/drawing/2014/main" id="{B0422BFC-95DE-B27D-C4A2-678F554D589E}"/>
              </a:ext>
            </a:extLst>
          </p:cNvPr>
          <p:cNvSpPr txBox="1">
            <a:spLocks noChangeArrowheads="1"/>
          </p:cNvSpPr>
          <p:nvPr/>
        </p:nvSpPr>
        <p:spPr bwMode="auto">
          <a:xfrm>
            <a:off x="7512367" y="5069145"/>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No-code chatbots</a:t>
            </a:r>
          </a:p>
        </p:txBody>
      </p:sp>
      <p:sp>
        <p:nvSpPr>
          <p:cNvPr id="13" name="Text Box 307">
            <a:extLst>
              <a:ext uri="{FF2B5EF4-FFF2-40B4-BE49-F238E27FC236}">
                <a16:creationId xmlns:a16="http://schemas.microsoft.com/office/drawing/2014/main" id="{E25D207F-0A29-0D5B-A297-B8A6851D04CD}"/>
              </a:ext>
            </a:extLst>
          </p:cNvPr>
          <p:cNvSpPr txBox="1">
            <a:spLocks noChangeArrowheads="1"/>
          </p:cNvSpPr>
          <p:nvPr/>
        </p:nvSpPr>
        <p:spPr bwMode="auto">
          <a:xfrm>
            <a:off x="9675178" y="5069145"/>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Low-code websites</a:t>
            </a:r>
          </a:p>
        </p:txBody>
      </p:sp>
    </p:spTree>
    <p:extLst>
      <p:ext uri="{BB962C8B-B14F-4D97-AF65-F5344CB8AC3E}">
        <p14:creationId xmlns:p14="http://schemas.microsoft.com/office/powerpoint/2010/main" val="28304130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88CCE7-ED5C-24E6-9C5D-4599656C9AD3}"/>
              </a:ext>
            </a:extLst>
          </p:cNvPr>
          <p:cNvSpPr>
            <a:spLocks noGrp="1"/>
          </p:cNvSpPr>
          <p:nvPr>
            <p:ph type="title"/>
          </p:nvPr>
        </p:nvSpPr>
        <p:spPr/>
        <p:txBody>
          <a:bodyPr/>
          <a:lstStyle/>
          <a:p>
            <a:r>
              <a:rPr lang="en-US" dirty="0"/>
              <a:t>Common Features of Power Platform Components</a:t>
            </a:r>
          </a:p>
        </p:txBody>
      </p:sp>
      <p:sp>
        <p:nvSpPr>
          <p:cNvPr id="2" name="Slide Number Placeholder 1">
            <a:extLst>
              <a:ext uri="{FF2B5EF4-FFF2-40B4-BE49-F238E27FC236}">
                <a16:creationId xmlns:a16="http://schemas.microsoft.com/office/drawing/2014/main" id="{E0652806-A265-A5C6-44CE-810DB8E363C4}"/>
              </a:ext>
            </a:extLst>
          </p:cNvPr>
          <p:cNvSpPr>
            <a:spLocks noGrp="1"/>
          </p:cNvSpPr>
          <p:nvPr>
            <p:ph type="sldNum" sz="quarter" idx="12"/>
          </p:nvPr>
        </p:nvSpPr>
        <p:spPr/>
        <p:txBody>
          <a:bodyPr/>
          <a:lstStyle/>
          <a:p>
            <a:fld id="{A8160BDD-7155-D744-B749-9730458604AD}" type="slidenum">
              <a:rPr lang="en-US" smtClean="0"/>
              <a:pPr/>
              <a:t>8</a:t>
            </a:fld>
            <a:endParaRPr lang="en-US" dirty="0"/>
          </a:p>
        </p:txBody>
      </p:sp>
      <p:sp>
        <p:nvSpPr>
          <p:cNvPr id="19" name="Text Placeholder 18">
            <a:extLst>
              <a:ext uri="{FF2B5EF4-FFF2-40B4-BE49-F238E27FC236}">
                <a16:creationId xmlns:a16="http://schemas.microsoft.com/office/drawing/2014/main" id="{FF4FE5E8-3BED-9AAB-7394-1E6E86D935DF}"/>
              </a:ext>
            </a:extLst>
          </p:cNvPr>
          <p:cNvSpPr>
            <a:spLocks noGrp="1"/>
          </p:cNvSpPr>
          <p:nvPr>
            <p:ph type="body" sz="quarter" idx="4294967295"/>
          </p:nvPr>
        </p:nvSpPr>
        <p:spPr>
          <a:xfrm>
            <a:off x="2198209" y="1311093"/>
            <a:ext cx="7789863" cy="1033463"/>
          </a:xfrm>
        </p:spPr>
        <p:txBody>
          <a:bodyPr/>
          <a:lstStyle/>
          <a:p>
            <a:pPr lvl="0"/>
            <a:r>
              <a:rPr lang="en-US" dirty="0"/>
              <a:t>Add AI capabilities to apps and workflows without coding or data-science skills.</a:t>
            </a:r>
          </a:p>
          <a:p>
            <a:pPr lvl="0"/>
            <a:r>
              <a:rPr lang="en-US" dirty="0"/>
              <a:t>Use prebuilt or custom models.</a:t>
            </a:r>
          </a:p>
          <a:p>
            <a:pPr lvl="0"/>
            <a:r>
              <a:rPr lang="en-US" dirty="0"/>
              <a:t>Register Azure Machine learning models.</a:t>
            </a:r>
          </a:p>
        </p:txBody>
      </p:sp>
      <p:grpSp>
        <p:nvGrpSpPr>
          <p:cNvPr id="18" name="Group 17">
            <a:extLst>
              <a:ext uri="{FF2B5EF4-FFF2-40B4-BE49-F238E27FC236}">
                <a16:creationId xmlns:a16="http://schemas.microsoft.com/office/drawing/2014/main" id="{F9AC1B58-2C94-44DA-9490-3F7923100E2E}"/>
              </a:ext>
            </a:extLst>
          </p:cNvPr>
          <p:cNvGrpSpPr/>
          <p:nvPr/>
        </p:nvGrpSpPr>
        <p:grpSpPr>
          <a:xfrm>
            <a:off x="707549" y="1251462"/>
            <a:ext cx="1490662" cy="1250720"/>
            <a:chOff x="2292509" y="1203853"/>
            <a:chExt cx="1490662" cy="1250720"/>
          </a:xfrm>
        </p:grpSpPr>
        <p:pic>
          <p:nvPicPr>
            <p:cNvPr id="7" name="Graphic 6">
              <a:extLst>
                <a:ext uri="{FF2B5EF4-FFF2-40B4-BE49-F238E27FC236}">
                  <a16:creationId xmlns:a16="http://schemas.microsoft.com/office/drawing/2014/main" id="{63A60242-698E-A964-CBBE-1DEEC3D7F8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80640" y="1203853"/>
              <a:ext cx="914400" cy="914400"/>
            </a:xfrm>
            <a:prstGeom prst="rect">
              <a:avLst/>
            </a:prstGeom>
          </p:spPr>
        </p:pic>
        <p:sp>
          <p:nvSpPr>
            <p:cNvPr id="8" name="Text Box 307">
              <a:extLst>
                <a:ext uri="{FF2B5EF4-FFF2-40B4-BE49-F238E27FC236}">
                  <a16:creationId xmlns:a16="http://schemas.microsoft.com/office/drawing/2014/main" id="{FFB5B437-EAE4-44B9-193A-6E1D6653BF59}"/>
                </a:ext>
              </a:extLst>
            </p:cNvPr>
            <p:cNvSpPr txBox="1">
              <a:spLocks noChangeArrowheads="1"/>
            </p:cNvSpPr>
            <p:nvPr/>
          </p:nvSpPr>
          <p:spPr bwMode="auto">
            <a:xfrm>
              <a:off x="2292509" y="2162185"/>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AI Builder</a:t>
              </a:r>
            </a:p>
          </p:txBody>
        </p:sp>
      </p:grpSp>
      <p:grpSp>
        <p:nvGrpSpPr>
          <p:cNvPr id="9" name="Group 8">
            <a:extLst>
              <a:ext uri="{FF2B5EF4-FFF2-40B4-BE49-F238E27FC236}">
                <a16:creationId xmlns:a16="http://schemas.microsoft.com/office/drawing/2014/main" id="{A1A285A7-B41E-CD68-D644-68ABDA5BFE3A}"/>
              </a:ext>
            </a:extLst>
          </p:cNvPr>
          <p:cNvGrpSpPr/>
          <p:nvPr/>
        </p:nvGrpSpPr>
        <p:grpSpPr>
          <a:xfrm>
            <a:off x="707549" y="5206455"/>
            <a:ext cx="1490662" cy="1249278"/>
            <a:chOff x="8750618" y="4948285"/>
            <a:chExt cx="1490662" cy="1249278"/>
          </a:xfrm>
        </p:grpSpPr>
        <p:pic>
          <p:nvPicPr>
            <p:cNvPr id="10" name="Graphic 9">
              <a:extLst>
                <a:ext uri="{FF2B5EF4-FFF2-40B4-BE49-F238E27FC236}">
                  <a16:creationId xmlns:a16="http://schemas.microsoft.com/office/drawing/2014/main" id="{2110A726-6819-194A-4961-F0E2908B84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038749" y="4948285"/>
              <a:ext cx="914400" cy="914400"/>
            </a:xfrm>
            <a:prstGeom prst="rect">
              <a:avLst/>
            </a:prstGeom>
          </p:spPr>
        </p:pic>
        <p:sp>
          <p:nvSpPr>
            <p:cNvPr id="11" name="Text Box 307">
              <a:extLst>
                <a:ext uri="{FF2B5EF4-FFF2-40B4-BE49-F238E27FC236}">
                  <a16:creationId xmlns:a16="http://schemas.microsoft.com/office/drawing/2014/main" id="{428D42D8-615C-80F1-8036-9F3CD75571EA}"/>
                </a:ext>
              </a:extLst>
            </p:cNvPr>
            <p:cNvSpPr txBox="1">
              <a:spLocks noChangeArrowheads="1"/>
            </p:cNvSpPr>
            <p:nvPr/>
          </p:nvSpPr>
          <p:spPr bwMode="auto">
            <a:xfrm>
              <a:off x="8750618" y="5905175"/>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Power Fx</a:t>
              </a:r>
            </a:p>
          </p:txBody>
        </p:sp>
      </p:grpSp>
      <p:grpSp>
        <p:nvGrpSpPr>
          <p:cNvPr id="12" name="Group 11">
            <a:extLst>
              <a:ext uri="{FF2B5EF4-FFF2-40B4-BE49-F238E27FC236}">
                <a16:creationId xmlns:a16="http://schemas.microsoft.com/office/drawing/2014/main" id="{65BFBB59-3AD6-0061-5B85-01E66BB7F94C}"/>
              </a:ext>
            </a:extLst>
          </p:cNvPr>
          <p:cNvGrpSpPr/>
          <p:nvPr/>
        </p:nvGrpSpPr>
        <p:grpSpPr>
          <a:xfrm>
            <a:off x="707549" y="3931172"/>
            <a:ext cx="1490662" cy="1160057"/>
            <a:chOff x="7095474" y="4966386"/>
            <a:chExt cx="1490662" cy="1160057"/>
          </a:xfrm>
        </p:grpSpPr>
        <p:sp>
          <p:nvSpPr>
            <p:cNvPr id="13" name="Text Box 307">
              <a:extLst>
                <a:ext uri="{FF2B5EF4-FFF2-40B4-BE49-F238E27FC236}">
                  <a16:creationId xmlns:a16="http://schemas.microsoft.com/office/drawing/2014/main" id="{C4878683-3181-2D35-19C5-536E71FC7B8C}"/>
                </a:ext>
              </a:extLst>
            </p:cNvPr>
            <p:cNvSpPr txBox="1">
              <a:spLocks noChangeArrowheads="1"/>
            </p:cNvSpPr>
            <p:nvPr/>
          </p:nvSpPr>
          <p:spPr bwMode="auto">
            <a:xfrm>
              <a:off x="7095474" y="5834055"/>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Connectors</a:t>
              </a:r>
            </a:p>
          </p:txBody>
        </p:sp>
        <p:pic>
          <p:nvPicPr>
            <p:cNvPr id="14" name="Graphic 13" descr="Plugged Unplugged with solid fill">
              <a:extLst>
                <a:ext uri="{FF2B5EF4-FFF2-40B4-BE49-F238E27FC236}">
                  <a16:creationId xmlns:a16="http://schemas.microsoft.com/office/drawing/2014/main" id="{6AF57368-0169-00B4-61E6-17984B7F520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flipH="1">
              <a:off x="7383605" y="4966386"/>
              <a:ext cx="914400" cy="914400"/>
            </a:xfrm>
            <a:prstGeom prst="rect">
              <a:avLst/>
            </a:prstGeom>
          </p:spPr>
        </p:pic>
      </p:grpSp>
      <p:grpSp>
        <p:nvGrpSpPr>
          <p:cNvPr id="15" name="Group 14">
            <a:extLst>
              <a:ext uri="{FF2B5EF4-FFF2-40B4-BE49-F238E27FC236}">
                <a16:creationId xmlns:a16="http://schemas.microsoft.com/office/drawing/2014/main" id="{BE47410E-4E4F-2E6A-393C-FBCFDCD75851}"/>
              </a:ext>
            </a:extLst>
          </p:cNvPr>
          <p:cNvGrpSpPr/>
          <p:nvPr/>
        </p:nvGrpSpPr>
        <p:grpSpPr>
          <a:xfrm>
            <a:off x="707549" y="2624376"/>
            <a:ext cx="1490662" cy="1384657"/>
            <a:chOff x="5522571" y="4902093"/>
            <a:chExt cx="1490662" cy="1384657"/>
          </a:xfrm>
        </p:grpSpPr>
        <p:pic>
          <p:nvPicPr>
            <p:cNvPr id="16" name="Graphic 15">
              <a:extLst>
                <a:ext uri="{FF2B5EF4-FFF2-40B4-BE49-F238E27FC236}">
                  <a16:creationId xmlns:a16="http://schemas.microsoft.com/office/drawing/2014/main" id="{0F741244-D673-A360-0E41-D72070ED874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810702" y="4902093"/>
              <a:ext cx="914400" cy="914400"/>
            </a:xfrm>
            <a:prstGeom prst="rect">
              <a:avLst/>
            </a:prstGeom>
          </p:spPr>
        </p:pic>
        <p:sp>
          <p:nvSpPr>
            <p:cNvPr id="17" name="Text Box 307">
              <a:extLst>
                <a:ext uri="{FF2B5EF4-FFF2-40B4-BE49-F238E27FC236}">
                  <a16:creationId xmlns:a16="http://schemas.microsoft.com/office/drawing/2014/main" id="{07ADD150-E2B2-4423-C468-F074D3541865}"/>
                </a:ext>
              </a:extLst>
            </p:cNvPr>
            <p:cNvSpPr txBox="1">
              <a:spLocks noChangeArrowheads="1"/>
            </p:cNvSpPr>
            <p:nvPr/>
          </p:nvSpPr>
          <p:spPr bwMode="auto">
            <a:xfrm>
              <a:off x="5522571" y="5794307"/>
              <a:ext cx="1490662"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Microsoft Dataverse</a:t>
              </a:r>
            </a:p>
          </p:txBody>
        </p:sp>
      </p:grpSp>
      <p:sp>
        <p:nvSpPr>
          <p:cNvPr id="22" name="TextBox 21">
            <a:extLst>
              <a:ext uri="{FF2B5EF4-FFF2-40B4-BE49-F238E27FC236}">
                <a16:creationId xmlns:a16="http://schemas.microsoft.com/office/drawing/2014/main" id="{77E7ABF3-CDCD-0DF8-2D7B-03482B510359}"/>
              </a:ext>
            </a:extLst>
          </p:cNvPr>
          <p:cNvSpPr txBox="1"/>
          <p:nvPr/>
        </p:nvSpPr>
        <p:spPr>
          <a:xfrm>
            <a:off x="2198209" y="2597660"/>
            <a:ext cx="7295102" cy="1034129"/>
          </a:xfrm>
          <a:prstGeom prst="rect">
            <a:avLst/>
          </a:prstGeom>
          <a:noFill/>
        </p:spPr>
        <p:txBody>
          <a:bodyPr wrap="square">
            <a:spAutoFit/>
          </a:bodyPr>
          <a:lstStyle/>
          <a:p>
            <a:pPr marL="285750" marR="0" lvl="0" indent="-285750" algn="l" defTabSz="457200" rtl="0" eaLnBrk="1" fontAlgn="auto" latinLnBrk="0" hangingPunct="1">
              <a:lnSpc>
                <a:spcPct val="100000"/>
              </a:lnSpc>
              <a:spcBef>
                <a:spcPct val="20000"/>
              </a:spcBef>
              <a:spcAft>
                <a:spcPts val="0"/>
              </a:spcAft>
              <a:buClr>
                <a:srgbClr val="009DDC"/>
              </a:buClr>
              <a:buSzTx/>
              <a:buFont typeface="Arial" panose="020B0604020202020204" pitchFamily="34" charset="0"/>
              <a:buChar char="•"/>
              <a:tabLst/>
            </a:pPr>
            <a:r>
              <a:rPr lang="en-US" sz="1800" kern="1200" baseline="0" dirty="0">
                <a:solidFill>
                  <a:schemeClr val="tx1"/>
                </a:solidFill>
                <a:latin typeface="+mn-lt"/>
                <a:ea typeface="+mn-ea"/>
                <a:cs typeface="+mn-cs"/>
              </a:rPr>
              <a:t>Secure data storage hosted in Azure Cloud.</a:t>
            </a:r>
          </a:p>
          <a:p>
            <a:pPr marL="285750" marR="0" lvl="0" indent="-285750" algn="l" defTabSz="457200" rtl="0" eaLnBrk="1" fontAlgn="auto" latinLnBrk="0" hangingPunct="1">
              <a:lnSpc>
                <a:spcPct val="100000"/>
              </a:lnSpc>
              <a:spcBef>
                <a:spcPct val="20000"/>
              </a:spcBef>
              <a:spcAft>
                <a:spcPts val="0"/>
              </a:spcAft>
              <a:buClr>
                <a:srgbClr val="009DDC"/>
              </a:buClr>
              <a:buSzTx/>
              <a:buFont typeface="Arial" panose="020B0604020202020204" pitchFamily="34" charset="0"/>
              <a:buChar char="•"/>
              <a:tabLst/>
            </a:pPr>
            <a:r>
              <a:rPr lang="en-US" sz="1800" kern="1200" baseline="0" dirty="0">
                <a:solidFill>
                  <a:schemeClr val="tx1"/>
                </a:solidFill>
                <a:latin typeface="+mn-lt"/>
                <a:ea typeface="+mn-ea"/>
                <a:cs typeface="+mn-cs"/>
              </a:rPr>
              <a:t>Standard tables and column types.</a:t>
            </a:r>
          </a:p>
          <a:p>
            <a:pPr marL="285750" marR="0" lvl="0" indent="-285750" algn="l" defTabSz="457200" rtl="0" eaLnBrk="1" fontAlgn="auto" latinLnBrk="0" hangingPunct="1">
              <a:lnSpc>
                <a:spcPct val="100000"/>
              </a:lnSpc>
              <a:spcBef>
                <a:spcPct val="20000"/>
              </a:spcBef>
              <a:spcAft>
                <a:spcPts val="0"/>
              </a:spcAft>
              <a:buClr>
                <a:srgbClr val="009DDC"/>
              </a:buClr>
              <a:buSzTx/>
              <a:buFont typeface="Arial" panose="020B0604020202020204" pitchFamily="34" charset="0"/>
              <a:buChar char="•"/>
              <a:tabLst/>
            </a:pPr>
            <a:r>
              <a:rPr lang="en-US" sz="1800" kern="1200" baseline="0" dirty="0">
                <a:solidFill>
                  <a:schemeClr val="tx1"/>
                </a:solidFill>
                <a:latin typeface="+mn-lt"/>
                <a:ea typeface="+mn-ea"/>
                <a:cs typeface="+mn-cs"/>
              </a:rPr>
              <a:t>When used as a data source, no coding is required.</a:t>
            </a:r>
          </a:p>
        </p:txBody>
      </p:sp>
      <p:sp>
        <p:nvSpPr>
          <p:cNvPr id="24" name="TextBox 23">
            <a:extLst>
              <a:ext uri="{FF2B5EF4-FFF2-40B4-BE49-F238E27FC236}">
                <a16:creationId xmlns:a16="http://schemas.microsoft.com/office/drawing/2014/main" id="{F07E4255-22A8-D0CB-56E3-20437FD5EE77}"/>
              </a:ext>
            </a:extLst>
          </p:cNvPr>
          <p:cNvSpPr txBox="1"/>
          <p:nvPr/>
        </p:nvSpPr>
        <p:spPr>
          <a:xfrm>
            <a:off x="2198209" y="3884893"/>
            <a:ext cx="7294880" cy="1034129"/>
          </a:xfrm>
          <a:prstGeom prst="rect">
            <a:avLst/>
          </a:prstGeom>
          <a:noFill/>
        </p:spPr>
        <p:txBody>
          <a:bodyPr wrap="square">
            <a:spAutoFit/>
          </a:bodyPr>
          <a:lstStyle/>
          <a:p>
            <a:pPr marL="285750" marR="0" lvl="0" indent="-285750" algn="l" defTabSz="457200" rtl="0" eaLnBrk="1" fontAlgn="auto" latinLnBrk="0" hangingPunct="1">
              <a:lnSpc>
                <a:spcPct val="100000"/>
              </a:lnSpc>
              <a:spcBef>
                <a:spcPct val="20000"/>
              </a:spcBef>
              <a:spcAft>
                <a:spcPts val="0"/>
              </a:spcAft>
              <a:buClr>
                <a:srgbClr val="009DDC"/>
              </a:buClr>
              <a:buSzTx/>
              <a:buFont typeface="Arial" panose="020B0604020202020204" pitchFamily="34" charset="0"/>
              <a:buChar char="•"/>
              <a:tabLst/>
            </a:pPr>
            <a:r>
              <a:rPr lang="en-US" sz="1800" kern="1200" baseline="0" dirty="0">
                <a:solidFill>
                  <a:schemeClr val="tx1"/>
                </a:solidFill>
                <a:latin typeface="+mn-lt"/>
                <a:ea typeface="+mn-ea"/>
                <a:cs typeface="+mn-cs"/>
              </a:rPr>
              <a:t>Link apps, data, and devices in the cloud.</a:t>
            </a:r>
          </a:p>
          <a:p>
            <a:pPr marL="285750" marR="0" lvl="0" indent="-285750" algn="l" defTabSz="457200" rtl="0" eaLnBrk="1" fontAlgn="auto" latinLnBrk="0" hangingPunct="1">
              <a:lnSpc>
                <a:spcPct val="100000"/>
              </a:lnSpc>
              <a:spcBef>
                <a:spcPct val="20000"/>
              </a:spcBef>
              <a:spcAft>
                <a:spcPts val="0"/>
              </a:spcAft>
              <a:buClr>
                <a:srgbClr val="009DDC"/>
              </a:buClr>
              <a:buSzTx/>
              <a:buFont typeface="Arial" panose="020B0604020202020204" pitchFamily="34" charset="0"/>
              <a:buChar char="•"/>
              <a:tabLst/>
            </a:pPr>
            <a:r>
              <a:rPr lang="en-US" sz="1800" kern="1200" baseline="0" dirty="0">
                <a:solidFill>
                  <a:schemeClr val="tx1"/>
                </a:solidFill>
                <a:latin typeface="+mn-lt"/>
                <a:ea typeface="+mn-ea"/>
                <a:cs typeface="+mn-cs"/>
              </a:rPr>
              <a:t>Wrappers for APIs.</a:t>
            </a:r>
          </a:p>
          <a:p>
            <a:pPr marL="285750" marR="0" lvl="0" indent="-285750" algn="l" defTabSz="457200" rtl="0" eaLnBrk="1" fontAlgn="auto" latinLnBrk="0" hangingPunct="1">
              <a:lnSpc>
                <a:spcPct val="100000"/>
              </a:lnSpc>
              <a:spcBef>
                <a:spcPct val="20000"/>
              </a:spcBef>
              <a:spcAft>
                <a:spcPts val="0"/>
              </a:spcAft>
              <a:buClr>
                <a:srgbClr val="009DDC"/>
              </a:buClr>
              <a:buSzTx/>
              <a:buFont typeface="Arial" panose="020B0604020202020204" pitchFamily="34" charset="0"/>
              <a:buChar char="•"/>
              <a:tabLst/>
            </a:pPr>
            <a:r>
              <a:rPr lang="en-US" sz="1800" kern="1200" baseline="0" dirty="0">
                <a:solidFill>
                  <a:schemeClr val="tx1"/>
                </a:solidFill>
                <a:latin typeface="+mn-lt"/>
                <a:ea typeface="+mn-ea"/>
                <a:cs typeface="+mn-cs"/>
              </a:rPr>
              <a:t>Prebuilt and custom connectors.</a:t>
            </a:r>
          </a:p>
        </p:txBody>
      </p:sp>
      <p:sp>
        <p:nvSpPr>
          <p:cNvPr id="26" name="TextBox 25">
            <a:extLst>
              <a:ext uri="{FF2B5EF4-FFF2-40B4-BE49-F238E27FC236}">
                <a16:creationId xmlns:a16="http://schemas.microsoft.com/office/drawing/2014/main" id="{A03473B6-C8C3-C1A8-9287-F4CDFD3994F1}"/>
              </a:ext>
            </a:extLst>
          </p:cNvPr>
          <p:cNvSpPr txBox="1"/>
          <p:nvPr/>
        </p:nvSpPr>
        <p:spPr>
          <a:xfrm>
            <a:off x="2198209" y="5172125"/>
            <a:ext cx="7294880" cy="1034129"/>
          </a:xfrm>
          <a:prstGeom prst="rect">
            <a:avLst/>
          </a:prstGeom>
          <a:noFill/>
        </p:spPr>
        <p:txBody>
          <a:bodyPr wrap="square">
            <a:spAutoFit/>
          </a:bodyPr>
          <a:lstStyle/>
          <a:p>
            <a:pPr marL="285750" marR="0" lvl="0" indent="-285750" algn="l" defTabSz="457200" rtl="0" eaLnBrk="1" fontAlgn="auto" latinLnBrk="0" hangingPunct="1">
              <a:lnSpc>
                <a:spcPct val="100000"/>
              </a:lnSpc>
              <a:spcBef>
                <a:spcPct val="20000"/>
              </a:spcBef>
              <a:spcAft>
                <a:spcPts val="0"/>
              </a:spcAft>
              <a:buClr>
                <a:srgbClr val="009DDC"/>
              </a:buClr>
              <a:buSzTx/>
              <a:buFont typeface="Arial" panose="020B0604020202020204" pitchFamily="34" charset="0"/>
              <a:buChar char="•"/>
              <a:tabLst/>
            </a:pPr>
            <a:r>
              <a:rPr lang="en-US" sz="1800" kern="1200" baseline="0" dirty="0">
                <a:solidFill>
                  <a:schemeClr val="tx1"/>
                </a:solidFill>
                <a:latin typeface="+mn-lt"/>
                <a:ea typeface="+mn-ea"/>
                <a:cs typeface="+mn-cs"/>
              </a:rPr>
              <a:t>Low-code language used to express logic in Power Platform.</a:t>
            </a:r>
          </a:p>
          <a:p>
            <a:pPr marL="285750" marR="0" lvl="0" indent="-285750" algn="l" defTabSz="457200" rtl="0" eaLnBrk="1" fontAlgn="auto" latinLnBrk="0" hangingPunct="1">
              <a:lnSpc>
                <a:spcPct val="100000"/>
              </a:lnSpc>
              <a:spcBef>
                <a:spcPct val="20000"/>
              </a:spcBef>
              <a:spcAft>
                <a:spcPts val="0"/>
              </a:spcAft>
              <a:buClr>
                <a:srgbClr val="009DDC"/>
              </a:buClr>
              <a:buSzTx/>
              <a:buFont typeface="Arial" panose="020B0604020202020204" pitchFamily="34" charset="0"/>
              <a:buChar char="•"/>
              <a:tabLst/>
            </a:pPr>
            <a:r>
              <a:rPr lang="en-US" sz="1800" kern="1200" baseline="0" dirty="0">
                <a:solidFill>
                  <a:schemeClr val="tx1"/>
                </a:solidFill>
                <a:latin typeface="+mn-lt"/>
                <a:ea typeface="+mn-ea"/>
                <a:cs typeface="+mn-cs"/>
              </a:rPr>
              <a:t>Based on Excel’s formula language.</a:t>
            </a:r>
          </a:p>
          <a:p>
            <a:pPr marL="285750" marR="0" lvl="0" indent="-285750" algn="l" defTabSz="457200" rtl="0" eaLnBrk="1" fontAlgn="auto" latinLnBrk="0" hangingPunct="1">
              <a:lnSpc>
                <a:spcPct val="100000"/>
              </a:lnSpc>
              <a:spcBef>
                <a:spcPct val="20000"/>
              </a:spcBef>
              <a:spcAft>
                <a:spcPts val="0"/>
              </a:spcAft>
              <a:buClr>
                <a:srgbClr val="009DDC"/>
              </a:buClr>
              <a:buSzTx/>
              <a:buFont typeface="Arial" panose="020B0604020202020204" pitchFamily="34" charset="0"/>
              <a:buChar char="•"/>
              <a:tabLst/>
            </a:pPr>
            <a:r>
              <a:rPr lang="en-US" sz="1800" kern="1200" baseline="0" dirty="0">
                <a:solidFill>
                  <a:schemeClr val="tx1"/>
                </a:solidFill>
                <a:latin typeface="+mn-lt"/>
                <a:ea typeface="+mn-ea"/>
                <a:cs typeface="+mn-cs"/>
              </a:rPr>
              <a:t>Free and open source.</a:t>
            </a:r>
          </a:p>
        </p:txBody>
      </p:sp>
    </p:spTree>
    <p:extLst>
      <p:ext uri="{BB962C8B-B14F-4D97-AF65-F5344CB8AC3E}">
        <p14:creationId xmlns:p14="http://schemas.microsoft.com/office/powerpoint/2010/main" val="30924642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 name="Table 47">
            <a:extLst>
              <a:ext uri="{FF2B5EF4-FFF2-40B4-BE49-F238E27FC236}">
                <a16:creationId xmlns:a16="http://schemas.microsoft.com/office/drawing/2014/main" id="{00955451-B8F5-F8FE-182B-98E82281FDDD}"/>
              </a:ext>
            </a:extLst>
          </p:cNvPr>
          <p:cNvGraphicFramePr>
            <a:graphicFrameLocks noGrp="1"/>
          </p:cNvGraphicFramePr>
          <p:nvPr/>
        </p:nvGraphicFramePr>
        <p:xfrm>
          <a:off x="1260762" y="1802911"/>
          <a:ext cx="9834882" cy="3850899"/>
        </p:xfrm>
        <a:graphic>
          <a:graphicData uri="http://schemas.openxmlformats.org/drawingml/2006/table">
            <a:tbl>
              <a:tblPr firstRow="1" bandRow="1">
                <a:tableStyleId>{69012ECD-51FC-41F1-AA8D-1B2483CD663E}</a:tableStyleId>
              </a:tblPr>
              <a:tblGrid>
                <a:gridCol w="1639147">
                  <a:extLst>
                    <a:ext uri="{9D8B030D-6E8A-4147-A177-3AD203B41FA5}">
                      <a16:colId xmlns:a16="http://schemas.microsoft.com/office/drawing/2014/main" val="2086216358"/>
                    </a:ext>
                  </a:extLst>
                </a:gridCol>
                <a:gridCol w="1639147">
                  <a:extLst>
                    <a:ext uri="{9D8B030D-6E8A-4147-A177-3AD203B41FA5}">
                      <a16:colId xmlns:a16="http://schemas.microsoft.com/office/drawing/2014/main" val="822021266"/>
                    </a:ext>
                  </a:extLst>
                </a:gridCol>
                <a:gridCol w="1639147">
                  <a:extLst>
                    <a:ext uri="{9D8B030D-6E8A-4147-A177-3AD203B41FA5}">
                      <a16:colId xmlns:a16="http://schemas.microsoft.com/office/drawing/2014/main" val="2917717729"/>
                    </a:ext>
                  </a:extLst>
                </a:gridCol>
                <a:gridCol w="1639147">
                  <a:extLst>
                    <a:ext uri="{9D8B030D-6E8A-4147-A177-3AD203B41FA5}">
                      <a16:colId xmlns:a16="http://schemas.microsoft.com/office/drawing/2014/main" val="1724410135"/>
                    </a:ext>
                  </a:extLst>
                </a:gridCol>
                <a:gridCol w="1639147">
                  <a:extLst>
                    <a:ext uri="{9D8B030D-6E8A-4147-A177-3AD203B41FA5}">
                      <a16:colId xmlns:a16="http://schemas.microsoft.com/office/drawing/2014/main" val="2711496493"/>
                    </a:ext>
                  </a:extLst>
                </a:gridCol>
                <a:gridCol w="1639147">
                  <a:extLst>
                    <a:ext uri="{9D8B030D-6E8A-4147-A177-3AD203B41FA5}">
                      <a16:colId xmlns:a16="http://schemas.microsoft.com/office/drawing/2014/main" val="266287546"/>
                    </a:ext>
                  </a:extLst>
                </a:gridCol>
              </a:tblGrid>
              <a:tr h="1448887">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293974393"/>
                  </a:ext>
                </a:extLst>
              </a:tr>
              <a:tr h="600503">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578047543"/>
                  </a:ext>
                </a:extLst>
              </a:tr>
              <a:tr h="600503">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00233274"/>
                  </a:ext>
                </a:extLst>
              </a:tr>
              <a:tr h="600503">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4120877344"/>
                  </a:ext>
                </a:extLst>
              </a:tr>
              <a:tr h="600503">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endParaRPr lang="en-US" dirty="0"/>
                    </a:p>
                  </a:txBody>
                  <a:tcPr marL="110642" marR="110642">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56968521"/>
                  </a:ext>
                </a:extLst>
              </a:tr>
            </a:tbl>
          </a:graphicData>
        </a:graphic>
      </p:graphicFrame>
      <p:sp>
        <p:nvSpPr>
          <p:cNvPr id="5" name="Title 4">
            <a:extLst>
              <a:ext uri="{FF2B5EF4-FFF2-40B4-BE49-F238E27FC236}">
                <a16:creationId xmlns:a16="http://schemas.microsoft.com/office/drawing/2014/main" id="{CCFF1825-D334-B595-7763-7793F759563F}"/>
              </a:ext>
            </a:extLst>
          </p:cNvPr>
          <p:cNvSpPr>
            <a:spLocks noGrp="1"/>
          </p:cNvSpPr>
          <p:nvPr>
            <p:ph type="title"/>
          </p:nvPr>
        </p:nvSpPr>
        <p:spPr/>
        <p:txBody>
          <a:bodyPr/>
          <a:lstStyle/>
          <a:p>
            <a:r>
              <a:rPr lang="en-US" dirty="0"/>
              <a:t>How Common Features Can Be Used in Main Components</a:t>
            </a:r>
          </a:p>
        </p:txBody>
      </p:sp>
      <p:sp>
        <p:nvSpPr>
          <p:cNvPr id="2" name="Slide Number Placeholder 1">
            <a:extLst>
              <a:ext uri="{FF2B5EF4-FFF2-40B4-BE49-F238E27FC236}">
                <a16:creationId xmlns:a16="http://schemas.microsoft.com/office/drawing/2014/main" id="{2B54C8C5-D4BD-753D-634F-042BBB4FF286}"/>
              </a:ext>
            </a:extLst>
          </p:cNvPr>
          <p:cNvSpPr>
            <a:spLocks noGrp="1"/>
          </p:cNvSpPr>
          <p:nvPr>
            <p:ph type="sldNum" sz="quarter" idx="12"/>
          </p:nvPr>
        </p:nvSpPr>
        <p:spPr/>
        <p:txBody>
          <a:bodyPr/>
          <a:lstStyle/>
          <a:p>
            <a:fld id="{A8160BDD-7155-D744-B749-9730458604AD}" type="slidenum">
              <a:rPr lang="en-US" smtClean="0"/>
              <a:pPr/>
              <a:t>9</a:t>
            </a:fld>
            <a:endParaRPr lang="en-US" dirty="0"/>
          </a:p>
        </p:txBody>
      </p:sp>
      <p:grpSp>
        <p:nvGrpSpPr>
          <p:cNvPr id="75" name="Group 74">
            <a:extLst>
              <a:ext uri="{FF2B5EF4-FFF2-40B4-BE49-F238E27FC236}">
                <a16:creationId xmlns:a16="http://schemas.microsoft.com/office/drawing/2014/main" id="{20003BCA-D555-EADB-8B22-27B43ACB932E}"/>
              </a:ext>
            </a:extLst>
          </p:cNvPr>
          <p:cNvGrpSpPr/>
          <p:nvPr/>
        </p:nvGrpSpPr>
        <p:grpSpPr>
          <a:xfrm>
            <a:off x="2994578" y="1871259"/>
            <a:ext cx="7964412" cy="3709756"/>
            <a:chOff x="2994578" y="1576619"/>
            <a:chExt cx="7964412" cy="3709756"/>
          </a:xfrm>
        </p:grpSpPr>
        <p:grpSp>
          <p:nvGrpSpPr>
            <p:cNvPr id="70" name="Group 69">
              <a:extLst>
                <a:ext uri="{FF2B5EF4-FFF2-40B4-BE49-F238E27FC236}">
                  <a16:creationId xmlns:a16="http://schemas.microsoft.com/office/drawing/2014/main" id="{ECD60614-74BF-1EAB-ED0B-31512CF31C34}"/>
                </a:ext>
              </a:extLst>
            </p:cNvPr>
            <p:cNvGrpSpPr/>
            <p:nvPr/>
          </p:nvGrpSpPr>
          <p:grpSpPr>
            <a:xfrm>
              <a:off x="2994578" y="1576619"/>
              <a:ext cx="7964412" cy="1326468"/>
              <a:chOff x="2994578" y="1576619"/>
              <a:chExt cx="7964412" cy="1326468"/>
            </a:xfrm>
          </p:grpSpPr>
          <p:grpSp>
            <p:nvGrpSpPr>
              <p:cNvPr id="6" name="Group 5">
                <a:extLst>
                  <a:ext uri="{FF2B5EF4-FFF2-40B4-BE49-F238E27FC236}">
                    <a16:creationId xmlns:a16="http://schemas.microsoft.com/office/drawing/2014/main" id="{0FDD0A7B-D5FF-9936-0BCD-06DDB9063840}"/>
                  </a:ext>
                </a:extLst>
              </p:cNvPr>
              <p:cNvGrpSpPr/>
              <p:nvPr/>
            </p:nvGrpSpPr>
            <p:grpSpPr>
              <a:xfrm>
                <a:off x="2994578" y="1576619"/>
                <a:ext cx="1490662" cy="1326468"/>
                <a:chOff x="1225709" y="3250836"/>
                <a:chExt cx="1490662" cy="1326468"/>
              </a:xfrm>
            </p:grpSpPr>
            <p:pic>
              <p:nvPicPr>
                <p:cNvPr id="7" name="Graphic 6">
                  <a:extLst>
                    <a:ext uri="{FF2B5EF4-FFF2-40B4-BE49-F238E27FC236}">
                      <a16:creationId xmlns:a16="http://schemas.microsoft.com/office/drawing/2014/main" id="{9827380F-33D9-D7E4-3F10-4130A1F3CF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13840" y="3250836"/>
                  <a:ext cx="914400" cy="914400"/>
                </a:xfrm>
                <a:prstGeom prst="rect">
                  <a:avLst/>
                </a:prstGeom>
              </p:spPr>
            </p:pic>
            <p:sp>
              <p:nvSpPr>
                <p:cNvPr id="8" name="Text Box 307">
                  <a:extLst>
                    <a:ext uri="{FF2B5EF4-FFF2-40B4-BE49-F238E27FC236}">
                      <a16:creationId xmlns:a16="http://schemas.microsoft.com/office/drawing/2014/main" id="{5CC86E71-93D3-5DC9-36CF-085DB0C883D6}"/>
                    </a:ext>
                  </a:extLst>
                </p:cNvPr>
                <p:cNvSpPr txBox="1">
                  <a:spLocks noChangeArrowheads="1"/>
                </p:cNvSpPr>
                <p:nvPr/>
              </p:nvSpPr>
              <p:spPr bwMode="auto">
                <a:xfrm>
                  <a:off x="1225709" y="4284916"/>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Power Apps</a:t>
                  </a:r>
                </a:p>
              </p:txBody>
            </p:sp>
          </p:grpSp>
          <p:grpSp>
            <p:nvGrpSpPr>
              <p:cNvPr id="9" name="Group 8">
                <a:extLst>
                  <a:ext uri="{FF2B5EF4-FFF2-40B4-BE49-F238E27FC236}">
                    <a16:creationId xmlns:a16="http://schemas.microsoft.com/office/drawing/2014/main" id="{1BC2CDD5-059B-4F22-7589-402A82E7970A}"/>
                  </a:ext>
                </a:extLst>
              </p:cNvPr>
              <p:cNvGrpSpPr/>
              <p:nvPr/>
            </p:nvGrpSpPr>
            <p:grpSpPr>
              <a:xfrm>
                <a:off x="4602347" y="1576619"/>
                <a:ext cx="1490662" cy="1326468"/>
                <a:chOff x="2902109" y="3250836"/>
                <a:chExt cx="1490662" cy="1326468"/>
              </a:xfrm>
            </p:grpSpPr>
            <p:pic>
              <p:nvPicPr>
                <p:cNvPr id="10" name="Graphic 9">
                  <a:extLst>
                    <a:ext uri="{FF2B5EF4-FFF2-40B4-BE49-F238E27FC236}">
                      <a16:creationId xmlns:a16="http://schemas.microsoft.com/office/drawing/2014/main" id="{9B937E3A-FA5E-3A3C-4FB3-E05B268B810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90240" y="3250836"/>
                  <a:ext cx="914400" cy="914400"/>
                </a:xfrm>
                <a:prstGeom prst="rect">
                  <a:avLst/>
                </a:prstGeom>
              </p:spPr>
            </p:pic>
            <p:sp>
              <p:nvSpPr>
                <p:cNvPr id="11" name="Text Box 307">
                  <a:extLst>
                    <a:ext uri="{FF2B5EF4-FFF2-40B4-BE49-F238E27FC236}">
                      <a16:creationId xmlns:a16="http://schemas.microsoft.com/office/drawing/2014/main" id="{240055EA-D44D-B140-EBD7-844CC6FBF05D}"/>
                    </a:ext>
                  </a:extLst>
                </p:cNvPr>
                <p:cNvSpPr txBox="1">
                  <a:spLocks noChangeArrowheads="1"/>
                </p:cNvSpPr>
                <p:nvPr/>
              </p:nvSpPr>
              <p:spPr bwMode="auto">
                <a:xfrm>
                  <a:off x="2902109" y="4284916"/>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Power BI</a:t>
                  </a:r>
                </a:p>
              </p:txBody>
            </p:sp>
          </p:grpSp>
          <p:grpSp>
            <p:nvGrpSpPr>
              <p:cNvPr id="12" name="Group 11">
                <a:extLst>
                  <a:ext uri="{FF2B5EF4-FFF2-40B4-BE49-F238E27FC236}">
                    <a16:creationId xmlns:a16="http://schemas.microsoft.com/office/drawing/2014/main" id="{3F5031B3-A95F-C955-E810-A547A16A3B32}"/>
                  </a:ext>
                </a:extLst>
              </p:cNvPr>
              <p:cNvGrpSpPr/>
              <p:nvPr/>
            </p:nvGrpSpPr>
            <p:grpSpPr>
              <a:xfrm>
                <a:off x="6252790" y="1576619"/>
                <a:ext cx="1490662" cy="1326468"/>
                <a:chOff x="5056808" y="3250836"/>
                <a:chExt cx="1490662" cy="1326468"/>
              </a:xfrm>
            </p:grpSpPr>
            <p:pic>
              <p:nvPicPr>
                <p:cNvPr id="13" name="Graphic 12">
                  <a:extLst>
                    <a:ext uri="{FF2B5EF4-FFF2-40B4-BE49-F238E27FC236}">
                      <a16:creationId xmlns:a16="http://schemas.microsoft.com/office/drawing/2014/main" id="{1E26B5CB-B207-C522-BD77-6163293BCD8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44939" y="3250836"/>
                  <a:ext cx="914400" cy="914400"/>
                </a:xfrm>
                <a:prstGeom prst="rect">
                  <a:avLst/>
                </a:prstGeom>
              </p:spPr>
            </p:pic>
            <p:sp>
              <p:nvSpPr>
                <p:cNvPr id="14" name="Text Box 307">
                  <a:extLst>
                    <a:ext uri="{FF2B5EF4-FFF2-40B4-BE49-F238E27FC236}">
                      <a16:creationId xmlns:a16="http://schemas.microsoft.com/office/drawing/2014/main" id="{30120D04-2287-94D7-3DD0-B8487D1BA903}"/>
                    </a:ext>
                  </a:extLst>
                </p:cNvPr>
                <p:cNvSpPr txBox="1">
                  <a:spLocks noChangeArrowheads="1"/>
                </p:cNvSpPr>
                <p:nvPr/>
              </p:nvSpPr>
              <p:spPr bwMode="auto">
                <a:xfrm>
                  <a:off x="5056808" y="4284916"/>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Power Automate</a:t>
                  </a:r>
                </a:p>
              </p:txBody>
            </p:sp>
          </p:grpSp>
          <p:grpSp>
            <p:nvGrpSpPr>
              <p:cNvPr id="15" name="Group 14">
                <a:extLst>
                  <a:ext uri="{FF2B5EF4-FFF2-40B4-BE49-F238E27FC236}">
                    <a16:creationId xmlns:a16="http://schemas.microsoft.com/office/drawing/2014/main" id="{CF353588-ACBA-7FC7-7DA1-906C363D4DEC}"/>
                  </a:ext>
                </a:extLst>
              </p:cNvPr>
              <p:cNvGrpSpPr/>
              <p:nvPr/>
            </p:nvGrpSpPr>
            <p:grpSpPr>
              <a:xfrm>
                <a:off x="7782547" y="1576619"/>
                <a:ext cx="1685781" cy="1326468"/>
                <a:chOff x="7211507" y="3250836"/>
                <a:chExt cx="1685781" cy="1326468"/>
              </a:xfrm>
            </p:grpSpPr>
            <p:pic>
              <p:nvPicPr>
                <p:cNvPr id="16" name="Graphic 15">
                  <a:extLst>
                    <a:ext uri="{FF2B5EF4-FFF2-40B4-BE49-F238E27FC236}">
                      <a16:creationId xmlns:a16="http://schemas.microsoft.com/office/drawing/2014/main" id="{80D334C4-A497-6141-DA94-F3E4ED13790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97197" y="3250836"/>
                  <a:ext cx="914400" cy="914400"/>
                </a:xfrm>
                <a:prstGeom prst="rect">
                  <a:avLst/>
                </a:prstGeom>
              </p:spPr>
            </p:pic>
            <p:sp>
              <p:nvSpPr>
                <p:cNvPr id="17" name="Text Box 307">
                  <a:extLst>
                    <a:ext uri="{FF2B5EF4-FFF2-40B4-BE49-F238E27FC236}">
                      <a16:creationId xmlns:a16="http://schemas.microsoft.com/office/drawing/2014/main" id="{756D6DCD-C454-E371-C61B-75B246EDA1A1}"/>
                    </a:ext>
                  </a:extLst>
                </p:cNvPr>
                <p:cNvSpPr txBox="1">
                  <a:spLocks noChangeArrowheads="1"/>
                </p:cNvSpPr>
                <p:nvPr/>
              </p:nvSpPr>
              <p:spPr bwMode="auto">
                <a:xfrm>
                  <a:off x="7211507" y="4284916"/>
                  <a:ext cx="1685781"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Power Virtual Agents</a:t>
                  </a:r>
                </a:p>
              </p:txBody>
            </p:sp>
          </p:grpSp>
          <p:grpSp>
            <p:nvGrpSpPr>
              <p:cNvPr id="18" name="Group 17">
                <a:extLst>
                  <a:ext uri="{FF2B5EF4-FFF2-40B4-BE49-F238E27FC236}">
                    <a16:creationId xmlns:a16="http://schemas.microsoft.com/office/drawing/2014/main" id="{4FDC6A18-053B-6425-099C-172D0D579B5A}"/>
                  </a:ext>
                </a:extLst>
              </p:cNvPr>
              <p:cNvGrpSpPr/>
              <p:nvPr/>
            </p:nvGrpSpPr>
            <p:grpSpPr>
              <a:xfrm>
                <a:off x="9468328" y="1576619"/>
                <a:ext cx="1490662" cy="1326468"/>
                <a:chOff x="9681832" y="3250836"/>
                <a:chExt cx="1490662" cy="1326468"/>
              </a:xfrm>
            </p:grpSpPr>
            <p:pic>
              <p:nvPicPr>
                <p:cNvPr id="19" name="Graphic 18">
                  <a:extLst>
                    <a:ext uri="{FF2B5EF4-FFF2-40B4-BE49-F238E27FC236}">
                      <a16:creationId xmlns:a16="http://schemas.microsoft.com/office/drawing/2014/main" id="{C45C313F-6EBF-2939-640D-B3753F76CD9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969963" y="3250836"/>
                  <a:ext cx="914400" cy="914400"/>
                </a:xfrm>
                <a:prstGeom prst="rect">
                  <a:avLst/>
                </a:prstGeom>
              </p:spPr>
            </p:pic>
            <p:sp>
              <p:nvSpPr>
                <p:cNvPr id="20" name="Text Box 307">
                  <a:extLst>
                    <a:ext uri="{FF2B5EF4-FFF2-40B4-BE49-F238E27FC236}">
                      <a16:creationId xmlns:a16="http://schemas.microsoft.com/office/drawing/2014/main" id="{60566125-446C-6D6C-9BFE-D992E899C4FA}"/>
                    </a:ext>
                  </a:extLst>
                </p:cNvPr>
                <p:cNvSpPr txBox="1">
                  <a:spLocks noChangeArrowheads="1"/>
                </p:cNvSpPr>
                <p:nvPr/>
              </p:nvSpPr>
              <p:spPr bwMode="auto">
                <a:xfrm>
                  <a:off x="9681832" y="4284916"/>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Power Pages</a:t>
                  </a:r>
                </a:p>
              </p:txBody>
            </p:sp>
          </p:grpSp>
        </p:grpSp>
        <p:grpSp>
          <p:nvGrpSpPr>
            <p:cNvPr id="74" name="Group 73">
              <a:extLst>
                <a:ext uri="{FF2B5EF4-FFF2-40B4-BE49-F238E27FC236}">
                  <a16:creationId xmlns:a16="http://schemas.microsoft.com/office/drawing/2014/main" id="{45A64562-8D87-A1BA-51D0-348E1F17085B}"/>
                </a:ext>
              </a:extLst>
            </p:cNvPr>
            <p:cNvGrpSpPr/>
            <p:nvPr/>
          </p:nvGrpSpPr>
          <p:grpSpPr>
            <a:xfrm>
              <a:off x="3511309" y="3058138"/>
              <a:ext cx="3715412" cy="457200"/>
              <a:chOff x="3511309" y="3058138"/>
              <a:chExt cx="3715412" cy="457200"/>
            </a:xfrm>
          </p:grpSpPr>
          <p:pic>
            <p:nvPicPr>
              <p:cNvPr id="49" name="Graphic 48">
                <a:extLst>
                  <a:ext uri="{FF2B5EF4-FFF2-40B4-BE49-F238E27FC236}">
                    <a16:creationId xmlns:a16="http://schemas.microsoft.com/office/drawing/2014/main" id="{0B7F5A10-A84E-E74E-5565-A077FCD24B2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511309" y="3058138"/>
                <a:ext cx="457200" cy="457200"/>
              </a:xfrm>
              <a:prstGeom prst="rect">
                <a:avLst/>
              </a:prstGeom>
            </p:spPr>
          </p:pic>
          <p:pic>
            <p:nvPicPr>
              <p:cNvPr id="50" name="Graphic 49">
                <a:extLst>
                  <a:ext uri="{FF2B5EF4-FFF2-40B4-BE49-F238E27FC236}">
                    <a16:creationId xmlns:a16="http://schemas.microsoft.com/office/drawing/2014/main" id="{6AC09AF7-FE76-DC91-9956-17355B0602B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769521" y="3058138"/>
                <a:ext cx="457200" cy="457200"/>
              </a:xfrm>
              <a:prstGeom prst="rect">
                <a:avLst/>
              </a:prstGeom>
            </p:spPr>
          </p:pic>
        </p:grpSp>
        <p:grpSp>
          <p:nvGrpSpPr>
            <p:cNvPr id="73" name="Group 72">
              <a:extLst>
                <a:ext uri="{FF2B5EF4-FFF2-40B4-BE49-F238E27FC236}">
                  <a16:creationId xmlns:a16="http://schemas.microsoft.com/office/drawing/2014/main" id="{2E7CCF79-3335-B7CE-82DB-AA67151AE09E}"/>
                </a:ext>
              </a:extLst>
            </p:cNvPr>
            <p:cNvGrpSpPr/>
            <p:nvPr/>
          </p:nvGrpSpPr>
          <p:grpSpPr>
            <a:xfrm>
              <a:off x="3511309" y="3633937"/>
              <a:ext cx="6930950" cy="457200"/>
              <a:chOff x="3511309" y="3633937"/>
              <a:chExt cx="6930950" cy="457200"/>
            </a:xfrm>
          </p:grpSpPr>
          <p:pic>
            <p:nvPicPr>
              <p:cNvPr id="31" name="Graphic 30">
                <a:extLst>
                  <a:ext uri="{FF2B5EF4-FFF2-40B4-BE49-F238E27FC236}">
                    <a16:creationId xmlns:a16="http://schemas.microsoft.com/office/drawing/2014/main" id="{BFDE1FED-271B-7C7C-17AE-461ACC801E6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85059" y="3633937"/>
                <a:ext cx="457200" cy="457200"/>
              </a:xfrm>
              <a:prstGeom prst="rect">
                <a:avLst/>
              </a:prstGeom>
            </p:spPr>
          </p:pic>
          <p:pic>
            <p:nvPicPr>
              <p:cNvPr id="52" name="Graphic 51">
                <a:extLst>
                  <a:ext uri="{FF2B5EF4-FFF2-40B4-BE49-F238E27FC236}">
                    <a16:creationId xmlns:a16="http://schemas.microsoft.com/office/drawing/2014/main" id="{021CB35E-42A5-30A0-A54B-3E5631FD34D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769521" y="3633937"/>
                <a:ext cx="457200" cy="457200"/>
              </a:xfrm>
              <a:prstGeom prst="rect">
                <a:avLst/>
              </a:prstGeom>
            </p:spPr>
          </p:pic>
          <p:pic>
            <p:nvPicPr>
              <p:cNvPr id="53" name="Graphic 52">
                <a:extLst>
                  <a:ext uri="{FF2B5EF4-FFF2-40B4-BE49-F238E27FC236}">
                    <a16:creationId xmlns:a16="http://schemas.microsoft.com/office/drawing/2014/main" id="{448E014E-8730-15A7-506C-9929DDA7F72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119078" y="3633937"/>
                <a:ext cx="457200" cy="457200"/>
              </a:xfrm>
              <a:prstGeom prst="rect">
                <a:avLst/>
              </a:prstGeom>
            </p:spPr>
          </p:pic>
          <p:pic>
            <p:nvPicPr>
              <p:cNvPr id="54" name="Graphic 53">
                <a:extLst>
                  <a:ext uri="{FF2B5EF4-FFF2-40B4-BE49-F238E27FC236}">
                    <a16:creationId xmlns:a16="http://schemas.microsoft.com/office/drawing/2014/main" id="{44EFC6DF-81DB-252C-ECC0-8B3DEC7CA8F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511309" y="3633937"/>
                <a:ext cx="457200" cy="457200"/>
              </a:xfrm>
              <a:prstGeom prst="rect">
                <a:avLst/>
              </a:prstGeom>
            </p:spPr>
          </p:pic>
          <p:pic>
            <p:nvPicPr>
              <p:cNvPr id="55" name="Graphic 54">
                <a:extLst>
                  <a:ext uri="{FF2B5EF4-FFF2-40B4-BE49-F238E27FC236}">
                    <a16:creationId xmlns:a16="http://schemas.microsoft.com/office/drawing/2014/main" id="{4D9B17AC-13E6-8BDB-F9EA-3861380859B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396837" y="3633937"/>
                <a:ext cx="457200" cy="457200"/>
              </a:xfrm>
              <a:prstGeom prst="rect">
                <a:avLst/>
              </a:prstGeom>
            </p:spPr>
          </p:pic>
        </p:grpSp>
        <p:grpSp>
          <p:nvGrpSpPr>
            <p:cNvPr id="71" name="Group 70">
              <a:extLst>
                <a:ext uri="{FF2B5EF4-FFF2-40B4-BE49-F238E27FC236}">
                  <a16:creationId xmlns:a16="http://schemas.microsoft.com/office/drawing/2014/main" id="{93278E23-D817-8412-08F1-FEEA2C658F0A}"/>
                </a:ext>
              </a:extLst>
            </p:cNvPr>
            <p:cNvGrpSpPr/>
            <p:nvPr/>
          </p:nvGrpSpPr>
          <p:grpSpPr>
            <a:xfrm>
              <a:off x="3511309" y="4829175"/>
              <a:ext cx="6930950" cy="457200"/>
              <a:chOff x="3511309" y="4829175"/>
              <a:chExt cx="6930950" cy="457200"/>
            </a:xfrm>
          </p:grpSpPr>
          <p:pic>
            <p:nvPicPr>
              <p:cNvPr id="25" name="Graphic 24">
                <a:extLst>
                  <a:ext uri="{FF2B5EF4-FFF2-40B4-BE49-F238E27FC236}">
                    <a16:creationId xmlns:a16="http://schemas.microsoft.com/office/drawing/2014/main" id="{77D7F551-494B-DE56-22F5-258898D59F7F}"/>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985059" y="4829175"/>
                <a:ext cx="457200" cy="457200"/>
              </a:xfrm>
              <a:prstGeom prst="rect">
                <a:avLst/>
              </a:prstGeom>
            </p:spPr>
          </p:pic>
          <p:pic>
            <p:nvPicPr>
              <p:cNvPr id="56" name="Graphic 55">
                <a:extLst>
                  <a:ext uri="{FF2B5EF4-FFF2-40B4-BE49-F238E27FC236}">
                    <a16:creationId xmlns:a16="http://schemas.microsoft.com/office/drawing/2014/main" id="{C0328513-14AA-F4A1-E4F7-6A8DB2EB086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396837" y="4829175"/>
                <a:ext cx="457200" cy="457200"/>
              </a:xfrm>
              <a:prstGeom prst="rect">
                <a:avLst/>
              </a:prstGeom>
            </p:spPr>
          </p:pic>
          <p:pic>
            <p:nvPicPr>
              <p:cNvPr id="57" name="Graphic 56">
                <a:extLst>
                  <a:ext uri="{FF2B5EF4-FFF2-40B4-BE49-F238E27FC236}">
                    <a16:creationId xmlns:a16="http://schemas.microsoft.com/office/drawing/2014/main" id="{AB50D196-D117-765D-0569-8DAE84C64B0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769521" y="4829175"/>
                <a:ext cx="457200" cy="457200"/>
              </a:xfrm>
              <a:prstGeom prst="rect">
                <a:avLst/>
              </a:prstGeom>
            </p:spPr>
          </p:pic>
          <p:pic>
            <p:nvPicPr>
              <p:cNvPr id="58" name="Graphic 57">
                <a:extLst>
                  <a:ext uri="{FF2B5EF4-FFF2-40B4-BE49-F238E27FC236}">
                    <a16:creationId xmlns:a16="http://schemas.microsoft.com/office/drawing/2014/main" id="{EDBAEA14-DD92-0725-536A-B3ACA4D4D05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3511309" y="4829175"/>
                <a:ext cx="457200" cy="457200"/>
              </a:xfrm>
              <a:prstGeom prst="rect">
                <a:avLst/>
              </a:prstGeom>
            </p:spPr>
          </p:pic>
        </p:grpSp>
        <p:grpSp>
          <p:nvGrpSpPr>
            <p:cNvPr id="72" name="Group 71">
              <a:extLst>
                <a:ext uri="{FF2B5EF4-FFF2-40B4-BE49-F238E27FC236}">
                  <a16:creationId xmlns:a16="http://schemas.microsoft.com/office/drawing/2014/main" id="{35AB7AD0-B41D-25DB-6DCB-E51363D4688D}"/>
                </a:ext>
              </a:extLst>
            </p:cNvPr>
            <p:cNvGrpSpPr/>
            <p:nvPr/>
          </p:nvGrpSpPr>
          <p:grpSpPr>
            <a:xfrm>
              <a:off x="3511309" y="4231962"/>
              <a:ext cx="3715412" cy="457200"/>
              <a:chOff x="3511309" y="4231962"/>
              <a:chExt cx="3715412" cy="457200"/>
            </a:xfrm>
          </p:grpSpPr>
          <p:pic>
            <p:nvPicPr>
              <p:cNvPr id="29" name="Graphic 28" descr="Plugged Unplugged with solid fill">
                <a:extLst>
                  <a:ext uri="{FF2B5EF4-FFF2-40B4-BE49-F238E27FC236}">
                    <a16:creationId xmlns:a16="http://schemas.microsoft.com/office/drawing/2014/main" id="{52FBEF85-86A5-AA3C-5E5A-472EF87C4609}"/>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flipH="1">
                <a:off x="6769521" y="4231962"/>
                <a:ext cx="457200" cy="457200"/>
              </a:xfrm>
              <a:prstGeom prst="rect">
                <a:avLst/>
              </a:prstGeom>
            </p:spPr>
          </p:pic>
          <p:pic>
            <p:nvPicPr>
              <p:cNvPr id="59" name="Graphic 58" descr="Plugged Unplugged with solid fill">
                <a:extLst>
                  <a:ext uri="{FF2B5EF4-FFF2-40B4-BE49-F238E27FC236}">
                    <a16:creationId xmlns:a16="http://schemas.microsoft.com/office/drawing/2014/main" id="{DD154CF0-819B-AA78-C8A4-19EEC84C2ED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flipH="1">
                <a:off x="5119078" y="4231962"/>
                <a:ext cx="457200" cy="457200"/>
              </a:xfrm>
              <a:prstGeom prst="rect">
                <a:avLst/>
              </a:prstGeom>
            </p:spPr>
          </p:pic>
          <p:pic>
            <p:nvPicPr>
              <p:cNvPr id="60" name="Graphic 59" descr="Plugged Unplugged with solid fill">
                <a:extLst>
                  <a:ext uri="{FF2B5EF4-FFF2-40B4-BE49-F238E27FC236}">
                    <a16:creationId xmlns:a16="http://schemas.microsoft.com/office/drawing/2014/main" id="{972121FD-67E5-53A2-BAAC-C7B3CA089AF2}"/>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flipH="1">
                <a:off x="3511309" y="4231962"/>
                <a:ext cx="457200" cy="457200"/>
              </a:xfrm>
              <a:prstGeom prst="rect">
                <a:avLst/>
              </a:prstGeom>
            </p:spPr>
          </p:pic>
        </p:grpSp>
      </p:grpSp>
      <p:sp>
        <p:nvSpPr>
          <p:cNvPr id="66" name="Text Box 307">
            <a:extLst>
              <a:ext uri="{FF2B5EF4-FFF2-40B4-BE49-F238E27FC236}">
                <a16:creationId xmlns:a16="http://schemas.microsoft.com/office/drawing/2014/main" id="{63E86DBB-558F-1257-6D47-BC99A0E4ECF9}"/>
              </a:ext>
            </a:extLst>
          </p:cNvPr>
          <p:cNvSpPr txBox="1">
            <a:spLocks noChangeArrowheads="1"/>
          </p:cNvSpPr>
          <p:nvPr/>
        </p:nvSpPr>
        <p:spPr bwMode="auto">
          <a:xfrm>
            <a:off x="1337469" y="3421787"/>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AI Builder</a:t>
            </a:r>
          </a:p>
        </p:txBody>
      </p:sp>
      <p:sp>
        <p:nvSpPr>
          <p:cNvPr id="67" name="Text Box 307">
            <a:extLst>
              <a:ext uri="{FF2B5EF4-FFF2-40B4-BE49-F238E27FC236}">
                <a16:creationId xmlns:a16="http://schemas.microsoft.com/office/drawing/2014/main" id="{1588A82D-720D-9250-1895-1BD1662CC209}"/>
              </a:ext>
            </a:extLst>
          </p:cNvPr>
          <p:cNvSpPr txBox="1">
            <a:spLocks noChangeArrowheads="1"/>
          </p:cNvSpPr>
          <p:nvPr/>
        </p:nvSpPr>
        <p:spPr bwMode="auto">
          <a:xfrm>
            <a:off x="1262936" y="3975687"/>
            <a:ext cx="1639728" cy="3057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Microsoft Dataverse</a:t>
            </a:r>
          </a:p>
        </p:txBody>
      </p:sp>
      <p:sp>
        <p:nvSpPr>
          <p:cNvPr id="68" name="Text Box 307">
            <a:extLst>
              <a:ext uri="{FF2B5EF4-FFF2-40B4-BE49-F238E27FC236}">
                <a16:creationId xmlns:a16="http://schemas.microsoft.com/office/drawing/2014/main" id="{E7FF7186-DBF9-CD9D-D99E-35A7406BD811}"/>
              </a:ext>
            </a:extLst>
          </p:cNvPr>
          <p:cNvSpPr txBox="1">
            <a:spLocks noChangeArrowheads="1"/>
          </p:cNvSpPr>
          <p:nvPr/>
        </p:nvSpPr>
        <p:spPr bwMode="auto">
          <a:xfrm>
            <a:off x="1337469" y="4609008"/>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Connectors</a:t>
            </a:r>
          </a:p>
        </p:txBody>
      </p:sp>
      <p:sp>
        <p:nvSpPr>
          <p:cNvPr id="69" name="Text Box 307">
            <a:extLst>
              <a:ext uri="{FF2B5EF4-FFF2-40B4-BE49-F238E27FC236}">
                <a16:creationId xmlns:a16="http://schemas.microsoft.com/office/drawing/2014/main" id="{8E0A5146-2C5C-AFA6-9D21-4A4577180117}"/>
              </a:ext>
            </a:extLst>
          </p:cNvPr>
          <p:cNvSpPr txBox="1">
            <a:spLocks noChangeArrowheads="1"/>
          </p:cNvSpPr>
          <p:nvPr/>
        </p:nvSpPr>
        <p:spPr bwMode="auto">
          <a:xfrm>
            <a:off x="1337469" y="5206221"/>
            <a:ext cx="1490662"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spcBef>
                <a:spcPct val="50000"/>
              </a:spcBef>
              <a:defRPr/>
            </a:pPr>
            <a:r>
              <a:rPr lang="en-US" sz="1300" b="1" kern="0" dirty="0">
                <a:solidFill>
                  <a:srgbClr val="000000"/>
                </a:solidFill>
                <a:latin typeface="Calibri"/>
                <a:cs typeface="Calibri"/>
              </a:rPr>
              <a:t>Power Fx</a:t>
            </a:r>
          </a:p>
        </p:txBody>
      </p:sp>
    </p:spTree>
    <p:extLst>
      <p:ext uri="{BB962C8B-B14F-4D97-AF65-F5344CB8AC3E}">
        <p14:creationId xmlns:p14="http://schemas.microsoft.com/office/powerpoint/2010/main" val="3583158778"/>
      </p:ext>
    </p:extLst>
  </p:cSld>
  <p:clrMapOvr>
    <a:masterClrMapping/>
  </p:clrMapOvr>
</p:sld>
</file>

<file path=ppt/theme/theme1.xml><?xml version="1.0" encoding="utf-8"?>
<a:theme xmlns:a="http://schemas.openxmlformats.org/drawingml/2006/main" name="LO Choice">
  <a:themeElements>
    <a:clrScheme name="LO">
      <a:dk1>
        <a:sysClr val="windowText" lastClr="000000"/>
      </a:dk1>
      <a:lt1>
        <a:sysClr val="window" lastClr="FFFFFF"/>
      </a:lt1>
      <a:dk2>
        <a:srgbClr val="000000"/>
      </a:dk2>
      <a:lt2>
        <a:srgbClr val="FFFFFF"/>
      </a:lt2>
      <a:accent1>
        <a:srgbClr val="009DDC"/>
      </a:accent1>
      <a:accent2>
        <a:srgbClr val="1D76BB"/>
      </a:accent2>
      <a:accent3>
        <a:srgbClr val="B2D237"/>
      </a:accent3>
      <a:accent4>
        <a:srgbClr val="1D3764"/>
      </a:accent4>
      <a:accent5>
        <a:srgbClr val="972883"/>
      </a:accent5>
      <a:accent6>
        <a:srgbClr val="5F1F5A"/>
      </a:accent6>
      <a:hlink>
        <a:srgbClr val="009DDC"/>
      </a:hlink>
      <a:folHlink>
        <a:srgbClr val="009DDC"/>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E62428"/>
          </a:solidFill>
          <a:prstDash val="solid"/>
        </a:ln>
        <a:effectLst/>
      </a:spPr>
      <a:bodyPr rtlCol="0" anchor="ctr"/>
      <a:lstStyle>
        <a:defPPr algn="ctr" defTabSz="914400">
          <a:defRPr sz="1100" b="1" kern="0" dirty="0" err="1">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DRAFT-LO_OV_Template_6-WIDE.potx" id="{A061CC47-5EBE-4AA4-AE32-821528FB929B}" vid="{7D135BEA-7BA6-4E16-89E8-60ACAC9609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LO_OV_Template_5_2-WIDE</Template>
  <TotalTime>2026</TotalTime>
  <Words>1853</Words>
  <Application>Microsoft Office PowerPoint</Application>
  <PresentationFormat>Widescreen</PresentationFormat>
  <Paragraphs>296</Paragraphs>
  <Slides>35</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35</vt:i4>
      </vt:variant>
    </vt:vector>
  </HeadingPairs>
  <TitlesOfParts>
    <vt:vector size="38" baseType="lpstr">
      <vt:lpstr>Arial</vt:lpstr>
      <vt:lpstr>Calibri</vt:lpstr>
      <vt:lpstr>LO Choice</vt:lpstr>
      <vt:lpstr>Getting Started with Microsoft Power Apps</vt:lpstr>
      <vt:lpstr>Introduction to Microsoft Power Platform</vt:lpstr>
      <vt:lpstr>What Is Power Platform?</vt:lpstr>
      <vt:lpstr>Benefits of Power Platform</vt:lpstr>
      <vt:lpstr>Types of Developers and Users</vt:lpstr>
      <vt:lpstr>Low-Code Development</vt:lpstr>
      <vt:lpstr>Power Platform Components</vt:lpstr>
      <vt:lpstr>Common Features of Power Platform Components</vt:lpstr>
      <vt:lpstr>How Common Features Can Be Used in Main Components</vt:lpstr>
      <vt:lpstr>Data Sources</vt:lpstr>
      <vt:lpstr>Microsoft Dataverse</vt:lpstr>
      <vt:lpstr>Connectors</vt:lpstr>
      <vt:lpstr>Guidelines for Selecting a Power Platform Component to Build Business Solutions</vt:lpstr>
      <vt:lpstr>Activity: Selecting Microsoft Power Platform Components to Build Solutions</vt:lpstr>
      <vt:lpstr>Introduction to Power Apps</vt:lpstr>
      <vt:lpstr>What Is Power Apps?</vt:lpstr>
      <vt:lpstr>Benefits of Using Power Apps</vt:lpstr>
      <vt:lpstr>Constraints of Using Power Apps</vt:lpstr>
      <vt:lpstr>Integration with Microsoft 365 and Other Systems</vt:lpstr>
      <vt:lpstr>AI Models</vt:lpstr>
      <vt:lpstr>Licensing Considerations</vt:lpstr>
      <vt:lpstr>App Types</vt:lpstr>
      <vt:lpstr>The App Development Process</vt:lpstr>
      <vt:lpstr>The Power Apps Web Interface</vt:lpstr>
      <vt:lpstr>Power Platform Environments</vt:lpstr>
      <vt:lpstr>PowerPoint Presentation</vt:lpstr>
      <vt:lpstr>PowerPoint Presentation</vt:lpstr>
      <vt:lpstr>Select App Types to Address Business Needs</vt:lpstr>
      <vt:lpstr>Benefits and Capabilities of Canvas Apps</vt:lpstr>
      <vt:lpstr>Potential Uses for Canvas Apps</vt:lpstr>
      <vt:lpstr>Benefits and Capabilities of Model-Driven Apps</vt:lpstr>
      <vt:lpstr>Potential Uses for Model-Driven Apps</vt:lpstr>
      <vt:lpstr>Guidelines for Selecting an App Type to Address Business Needs</vt:lpstr>
      <vt:lpstr>Activity: Selecting an App Type to Address Business Needs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Started with Microsoft Power Apps</dc:title>
  <dc:creator>Pam Taylor</dc:creator>
  <cp:lastModifiedBy>Brian Wilson</cp:lastModifiedBy>
  <cp:revision>15</cp:revision>
  <dcterms:created xsi:type="dcterms:W3CDTF">2023-03-09T15:53:11Z</dcterms:created>
  <dcterms:modified xsi:type="dcterms:W3CDTF">2023-06-22T13:41:45Z</dcterms:modified>
</cp:coreProperties>
</file>