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29"/>
  </p:notesMasterIdLst>
  <p:handoutMasterIdLst>
    <p:handoutMasterId r:id="rId30"/>
  </p:handoutMasterIdLst>
  <p:sldIdLst>
    <p:sldId id="268" r:id="rId2"/>
    <p:sldId id="300" r:id="rId3"/>
    <p:sldId id="302" r:id="rId4"/>
    <p:sldId id="303" r:id="rId5"/>
    <p:sldId id="304" r:id="rId6"/>
    <p:sldId id="345" r:id="rId7"/>
    <p:sldId id="339" r:id="rId8"/>
    <p:sldId id="340" r:id="rId9"/>
    <p:sldId id="341" r:id="rId10"/>
    <p:sldId id="346" r:id="rId11"/>
    <p:sldId id="306" r:id="rId12"/>
    <p:sldId id="314" r:id="rId13"/>
    <p:sldId id="351" r:id="rId14"/>
    <p:sldId id="352" r:id="rId15"/>
    <p:sldId id="317" r:id="rId16"/>
    <p:sldId id="344" r:id="rId17"/>
    <p:sldId id="349" r:id="rId18"/>
    <p:sldId id="353" r:id="rId19"/>
    <p:sldId id="318" r:id="rId20"/>
    <p:sldId id="342" r:id="rId21"/>
    <p:sldId id="347" r:id="rId22"/>
    <p:sldId id="343" r:id="rId23"/>
    <p:sldId id="309" r:id="rId24"/>
    <p:sldId id="310" r:id="rId25"/>
    <p:sldId id="322" r:id="rId26"/>
    <p:sldId id="338" r:id="rId27"/>
    <p:sldId id="266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D1D1"/>
    <a:srgbClr val="E62428"/>
    <a:srgbClr val="F6A61E"/>
    <a:srgbClr val="FBD12A"/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41" autoAdjust="0"/>
  </p:normalViewPr>
  <p:slideViewPr>
    <p:cSldViewPr snapToGrid="0">
      <p:cViewPr varScale="1">
        <p:scale>
          <a:sx n="75" d="100"/>
          <a:sy n="75" d="100"/>
        </p:scale>
        <p:origin x="96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85FD78-87E6-419D-A2DB-11C5C96C93A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F180C15-C0A5-40BA-A9F3-B3A2220CF2D9}">
      <dgm:prSet phldrT="[Text]"/>
      <dgm:spPr/>
      <dgm:t>
        <a:bodyPr/>
        <a:lstStyle/>
        <a:p>
          <a:r>
            <a:rPr lang="en-US" dirty="0"/>
            <a:t>Data Components</a:t>
          </a:r>
        </a:p>
      </dgm:t>
    </dgm:pt>
    <dgm:pt modelId="{AE69C1DE-FF37-4FD6-884D-A48DA439A696}" type="parTrans" cxnId="{99DFC2FD-9E5C-4DA1-9B8A-A32E89B1572F}">
      <dgm:prSet/>
      <dgm:spPr/>
      <dgm:t>
        <a:bodyPr/>
        <a:lstStyle/>
        <a:p>
          <a:endParaRPr lang="en-US"/>
        </a:p>
      </dgm:t>
    </dgm:pt>
    <dgm:pt modelId="{1AD5FE8E-1C57-44F8-AA21-B5492B6A0337}" type="sibTrans" cxnId="{99DFC2FD-9E5C-4DA1-9B8A-A32E89B1572F}">
      <dgm:prSet/>
      <dgm:spPr/>
      <dgm:t>
        <a:bodyPr/>
        <a:lstStyle/>
        <a:p>
          <a:endParaRPr lang="en-US"/>
        </a:p>
      </dgm:t>
    </dgm:pt>
    <dgm:pt modelId="{ACE5DAAB-AE90-4A3B-B44E-66421426DED2}">
      <dgm:prSet phldrT="[Text]"/>
      <dgm:spPr/>
      <dgm:t>
        <a:bodyPr/>
        <a:lstStyle/>
        <a:p>
          <a:r>
            <a:rPr lang="en-US" dirty="0"/>
            <a:t>Table</a:t>
          </a:r>
        </a:p>
      </dgm:t>
    </dgm:pt>
    <dgm:pt modelId="{6C69AB55-A483-4977-A6B9-3F14C68AE79A}" type="parTrans" cxnId="{2B958895-2E56-455E-A787-B2F7779DF543}">
      <dgm:prSet/>
      <dgm:spPr/>
      <dgm:t>
        <a:bodyPr/>
        <a:lstStyle/>
        <a:p>
          <a:endParaRPr lang="en-US"/>
        </a:p>
      </dgm:t>
    </dgm:pt>
    <dgm:pt modelId="{12B95492-282E-4632-AD2B-7DBC725053C5}" type="sibTrans" cxnId="{2B958895-2E56-455E-A787-B2F7779DF543}">
      <dgm:prSet/>
      <dgm:spPr/>
      <dgm:t>
        <a:bodyPr/>
        <a:lstStyle/>
        <a:p>
          <a:endParaRPr lang="en-US"/>
        </a:p>
      </dgm:t>
    </dgm:pt>
    <dgm:pt modelId="{A66602EE-1100-4D84-92F3-1013EF03AA6C}">
      <dgm:prSet phldrT="[Text]"/>
      <dgm:spPr/>
      <dgm:t>
        <a:bodyPr/>
        <a:lstStyle/>
        <a:p>
          <a:r>
            <a:rPr lang="en-US" dirty="0"/>
            <a:t>Relationship</a:t>
          </a:r>
        </a:p>
      </dgm:t>
    </dgm:pt>
    <dgm:pt modelId="{15F07607-7225-48E2-973E-7A1B02D56A81}" type="parTrans" cxnId="{42B260B3-B2CA-4810-B35A-38C8DFAB4407}">
      <dgm:prSet/>
      <dgm:spPr/>
      <dgm:t>
        <a:bodyPr/>
        <a:lstStyle/>
        <a:p>
          <a:endParaRPr lang="en-US"/>
        </a:p>
      </dgm:t>
    </dgm:pt>
    <dgm:pt modelId="{341727D6-8624-457D-89CB-D9F7F0B3ABEF}" type="sibTrans" cxnId="{42B260B3-B2CA-4810-B35A-38C8DFAB4407}">
      <dgm:prSet/>
      <dgm:spPr/>
      <dgm:t>
        <a:bodyPr/>
        <a:lstStyle/>
        <a:p>
          <a:endParaRPr lang="en-US"/>
        </a:p>
      </dgm:t>
    </dgm:pt>
    <dgm:pt modelId="{396A4366-55CE-4F79-A49B-BF7C16D48FC3}">
      <dgm:prSet phldrT="[Text]"/>
      <dgm:spPr/>
      <dgm:t>
        <a:bodyPr/>
        <a:lstStyle/>
        <a:p>
          <a:r>
            <a:rPr lang="en-US" dirty="0"/>
            <a:t>UI Components</a:t>
          </a:r>
        </a:p>
      </dgm:t>
    </dgm:pt>
    <dgm:pt modelId="{5CAD9906-3BAB-4F70-865E-B045CD90AF71}" type="parTrans" cxnId="{F5073546-22B9-4A28-B8B4-DD6D5D25C4FA}">
      <dgm:prSet/>
      <dgm:spPr/>
      <dgm:t>
        <a:bodyPr/>
        <a:lstStyle/>
        <a:p>
          <a:endParaRPr lang="en-US"/>
        </a:p>
      </dgm:t>
    </dgm:pt>
    <dgm:pt modelId="{9DDBF98B-3406-49C6-AAB1-B879801E101E}" type="sibTrans" cxnId="{F5073546-22B9-4A28-B8B4-DD6D5D25C4FA}">
      <dgm:prSet/>
      <dgm:spPr/>
      <dgm:t>
        <a:bodyPr/>
        <a:lstStyle/>
        <a:p>
          <a:endParaRPr lang="en-US"/>
        </a:p>
      </dgm:t>
    </dgm:pt>
    <dgm:pt modelId="{F44FA32F-9429-4CA8-A4A4-E69E58645BCB}">
      <dgm:prSet phldrT="[Text]"/>
      <dgm:spPr/>
      <dgm:t>
        <a:bodyPr/>
        <a:lstStyle/>
        <a:p>
          <a:r>
            <a:rPr lang="en-US" dirty="0"/>
            <a:t>App</a:t>
          </a:r>
        </a:p>
      </dgm:t>
    </dgm:pt>
    <dgm:pt modelId="{F42942E8-FD60-49F2-AA5F-B2EFB4F81A50}" type="parTrans" cxnId="{3C398943-B5D2-4EA4-9D57-FD6334726734}">
      <dgm:prSet/>
      <dgm:spPr/>
      <dgm:t>
        <a:bodyPr/>
        <a:lstStyle/>
        <a:p>
          <a:endParaRPr lang="en-US"/>
        </a:p>
      </dgm:t>
    </dgm:pt>
    <dgm:pt modelId="{50B0ABB9-917C-4599-8920-8327B585BF8E}" type="sibTrans" cxnId="{3C398943-B5D2-4EA4-9D57-FD6334726734}">
      <dgm:prSet/>
      <dgm:spPr/>
      <dgm:t>
        <a:bodyPr/>
        <a:lstStyle/>
        <a:p>
          <a:endParaRPr lang="en-US"/>
        </a:p>
      </dgm:t>
    </dgm:pt>
    <dgm:pt modelId="{C0D6833C-6AA5-49BC-9074-6818E7544E79}">
      <dgm:prSet phldrT="[Text]"/>
      <dgm:spPr/>
      <dgm:t>
        <a:bodyPr/>
        <a:lstStyle/>
        <a:p>
          <a:r>
            <a:rPr lang="en-US" dirty="0"/>
            <a:t>Custom page</a:t>
          </a:r>
        </a:p>
      </dgm:t>
    </dgm:pt>
    <dgm:pt modelId="{239F5807-5D61-4796-A5DF-B32A0BA6F300}" type="parTrans" cxnId="{FF0D6D82-FC69-4A8F-90B3-96914C3B8029}">
      <dgm:prSet/>
      <dgm:spPr/>
      <dgm:t>
        <a:bodyPr/>
        <a:lstStyle/>
        <a:p>
          <a:endParaRPr lang="en-US"/>
        </a:p>
      </dgm:t>
    </dgm:pt>
    <dgm:pt modelId="{3FB291AB-F1CF-41DE-B711-706941D22554}" type="sibTrans" cxnId="{FF0D6D82-FC69-4A8F-90B3-96914C3B8029}">
      <dgm:prSet/>
      <dgm:spPr/>
      <dgm:t>
        <a:bodyPr/>
        <a:lstStyle/>
        <a:p>
          <a:endParaRPr lang="en-US"/>
        </a:p>
      </dgm:t>
    </dgm:pt>
    <dgm:pt modelId="{6C777D38-5C86-4658-9BB8-CE38488A212C}">
      <dgm:prSet phldrT="[Text]"/>
      <dgm:spPr/>
      <dgm:t>
        <a:bodyPr/>
        <a:lstStyle/>
        <a:p>
          <a:r>
            <a:rPr lang="en-US" dirty="0"/>
            <a:t>Logic Components</a:t>
          </a:r>
        </a:p>
      </dgm:t>
    </dgm:pt>
    <dgm:pt modelId="{2D9575FD-F046-4BD5-B10E-177E4A3C5088}" type="parTrans" cxnId="{66A538CC-B909-4845-803A-1F8EDC59DAEE}">
      <dgm:prSet/>
      <dgm:spPr/>
      <dgm:t>
        <a:bodyPr/>
        <a:lstStyle/>
        <a:p>
          <a:endParaRPr lang="en-US"/>
        </a:p>
      </dgm:t>
    </dgm:pt>
    <dgm:pt modelId="{DB9C0A9C-36FD-43C8-9FEC-5BF95A2941BA}" type="sibTrans" cxnId="{66A538CC-B909-4845-803A-1F8EDC59DAEE}">
      <dgm:prSet/>
      <dgm:spPr/>
      <dgm:t>
        <a:bodyPr/>
        <a:lstStyle/>
        <a:p>
          <a:endParaRPr lang="en-US"/>
        </a:p>
      </dgm:t>
    </dgm:pt>
    <dgm:pt modelId="{D63BDB3B-DFB7-4561-AC9F-A06248394223}">
      <dgm:prSet phldrT="[Text]"/>
      <dgm:spPr/>
      <dgm:t>
        <a:bodyPr/>
        <a:lstStyle/>
        <a:p>
          <a:r>
            <a:rPr lang="en-US" dirty="0"/>
            <a:t>Business process flow</a:t>
          </a:r>
        </a:p>
      </dgm:t>
    </dgm:pt>
    <dgm:pt modelId="{FA8A2AB8-D474-463C-88EF-24A5CFDC68A2}" type="parTrans" cxnId="{85061257-4162-456A-8316-B09BF2DABC0A}">
      <dgm:prSet/>
      <dgm:spPr/>
      <dgm:t>
        <a:bodyPr/>
        <a:lstStyle/>
        <a:p>
          <a:endParaRPr lang="en-US"/>
        </a:p>
      </dgm:t>
    </dgm:pt>
    <dgm:pt modelId="{62578AE2-6F19-47C9-8AD1-248B24E0D4BE}" type="sibTrans" cxnId="{85061257-4162-456A-8316-B09BF2DABC0A}">
      <dgm:prSet/>
      <dgm:spPr/>
      <dgm:t>
        <a:bodyPr/>
        <a:lstStyle/>
        <a:p>
          <a:endParaRPr lang="en-US"/>
        </a:p>
      </dgm:t>
    </dgm:pt>
    <dgm:pt modelId="{860BDC30-6D26-46BC-8778-7534A45B2C35}">
      <dgm:prSet phldrT="[Text]"/>
      <dgm:spPr/>
      <dgm:t>
        <a:bodyPr/>
        <a:lstStyle/>
        <a:p>
          <a:r>
            <a:rPr lang="en-US" dirty="0"/>
            <a:t>Workflow</a:t>
          </a:r>
        </a:p>
      </dgm:t>
    </dgm:pt>
    <dgm:pt modelId="{AF540392-A88B-4382-8E14-8B922380173F}" type="parTrans" cxnId="{B3E6364D-4FCC-48C5-B171-D81E5EE992F0}">
      <dgm:prSet/>
      <dgm:spPr/>
      <dgm:t>
        <a:bodyPr/>
        <a:lstStyle/>
        <a:p>
          <a:endParaRPr lang="en-US"/>
        </a:p>
      </dgm:t>
    </dgm:pt>
    <dgm:pt modelId="{631E680D-3CF9-4F02-AB2F-D71648F7B655}" type="sibTrans" cxnId="{B3E6364D-4FCC-48C5-B171-D81E5EE992F0}">
      <dgm:prSet/>
      <dgm:spPr/>
      <dgm:t>
        <a:bodyPr/>
        <a:lstStyle/>
        <a:p>
          <a:endParaRPr lang="en-US"/>
        </a:p>
      </dgm:t>
    </dgm:pt>
    <dgm:pt modelId="{A73CB5C3-9134-4501-8B2C-14C3C1961879}">
      <dgm:prSet/>
      <dgm:spPr/>
      <dgm:t>
        <a:bodyPr/>
        <a:lstStyle/>
        <a:p>
          <a:r>
            <a:rPr lang="en-US" dirty="0"/>
            <a:t>Visualization Components</a:t>
          </a:r>
        </a:p>
      </dgm:t>
    </dgm:pt>
    <dgm:pt modelId="{AD3AB955-820A-49F5-A0BD-5ED8901299B6}" type="parTrans" cxnId="{7C0D8A86-B2CC-48E4-A603-C48C76B580BD}">
      <dgm:prSet/>
      <dgm:spPr/>
      <dgm:t>
        <a:bodyPr/>
        <a:lstStyle/>
        <a:p>
          <a:endParaRPr lang="en-US"/>
        </a:p>
      </dgm:t>
    </dgm:pt>
    <dgm:pt modelId="{458C6E20-6271-4BDD-9E42-18EE634517CD}" type="sibTrans" cxnId="{7C0D8A86-B2CC-48E4-A603-C48C76B580BD}">
      <dgm:prSet/>
      <dgm:spPr/>
      <dgm:t>
        <a:bodyPr/>
        <a:lstStyle/>
        <a:p>
          <a:endParaRPr lang="en-US"/>
        </a:p>
      </dgm:t>
    </dgm:pt>
    <dgm:pt modelId="{62EC8CC2-66F2-4C39-98ED-B2971E4BC274}">
      <dgm:prSet phldrT="[Text]"/>
      <dgm:spPr/>
      <dgm:t>
        <a:bodyPr/>
        <a:lstStyle/>
        <a:p>
          <a:r>
            <a:rPr lang="en-US" dirty="0"/>
            <a:t>Column</a:t>
          </a:r>
        </a:p>
      </dgm:t>
    </dgm:pt>
    <dgm:pt modelId="{7DF27073-7829-4E0D-A012-D0C6371DA69C}" type="parTrans" cxnId="{857EDBB4-0B31-428A-BC3D-AC587F24DDF7}">
      <dgm:prSet/>
      <dgm:spPr/>
      <dgm:t>
        <a:bodyPr/>
        <a:lstStyle/>
        <a:p>
          <a:endParaRPr lang="en-US"/>
        </a:p>
      </dgm:t>
    </dgm:pt>
    <dgm:pt modelId="{91B733C0-78D7-4B19-A1B5-F22DD9952BEA}" type="sibTrans" cxnId="{857EDBB4-0B31-428A-BC3D-AC587F24DDF7}">
      <dgm:prSet/>
      <dgm:spPr/>
      <dgm:t>
        <a:bodyPr/>
        <a:lstStyle/>
        <a:p>
          <a:endParaRPr lang="en-US"/>
        </a:p>
      </dgm:t>
    </dgm:pt>
    <dgm:pt modelId="{ADE25387-50A2-4103-AB32-B532094956D4}">
      <dgm:prSet phldrT="[Text]"/>
      <dgm:spPr/>
      <dgm:t>
        <a:bodyPr/>
        <a:lstStyle/>
        <a:p>
          <a:r>
            <a:rPr lang="en-US" dirty="0"/>
            <a:t>Choice column</a:t>
          </a:r>
        </a:p>
      </dgm:t>
    </dgm:pt>
    <dgm:pt modelId="{E79BCDDD-82B4-4A18-966B-17BB78B8C2E3}" type="parTrans" cxnId="{D12C52A6-AE6A-49BC-89E7-86460B7E70F2}">
      <dgm:prSet/>
      <dgm:spPr/>
      <dgm:t>
        <a:bodyPr/>
        <a:lstStyle/>
        <a:p>
          <a:endParaRPr lang="en-US"/>
        </a:p>
      </dgm:t>
    </dgm:pt>
    <dgm:pt modelId="{BB9D5B6E-8893-4BE2-B181-45A82741429B}" type="sibTrans" cxnId="{D12C52A6-AE6A-49BC-89E7-86460B7E70F2}">
      <dgm:prSet/>
      <dgm:spPr/>
      <dgm:t>
        <a:bodyPr/>
        <a:lstStyle/>
        <a:p>
          <a:endParaRPr lang="en-US"/>
        </a:p>
      </dgm:t>
    </dgm:pt>
    <dgm:pt modelId="{21B69F6C-C7A6-4AF8-BCB1-A2EB3EA30150}">
      <dgm:prSet phldrT="[Text]"/>
      <dgm:spPr/>
      <dgm:t>
        <a:bodyPr/>
        <a:lstStyle/>
        <a:p>
          <a:r>
            <a:rPr lang="en-US" dirty="0"/>
            <a:t>Site map</a:t>
          </a:r>
        </a:p>
      </dgm:t>
    </dgm:pt>
    <dgm:pt modelId="{AC121C71-8EAF-49BA-84FD-DB6E039B03D7}" type="parTrans" cxnId="{46EDC81D-62C9-4314-8FF8-18D2C6C904BE}">
      <dgm:prSet/>
      <dgm:spPr/>
      <dgm:t>
        <a:bodyPr/>
        <a:lstStyle/>
        <a:p>
          <a:endParaRPr lang="en-US"/>
        </a:p>
      </dgm:t>
    </dgm:pt>
    <dgm:pt modelId="{D44067D3-1B23-424E-BBFC-6BEA000EE379}" type="sibTrans" cxnId="{46EDC81D-62C9-4314-8FF8-18D2C6C904BE}">
      <dgm:prSet/>
      <dgm:spPr/>
      <dgm:t>
        <a:bodyPr/>
        <a:lstStyle/>
        <a:p>
          <a:endParaRPr lang="en-US"/>
        </a:p>
      </dgm:t>
    </dgm:pt>
    <dgm:pt modelId="{0919AC94-E36A-4898-84B4-A48AAD0A2092}">
      <dgm:prSet phldrT="[Text]"/>
      <dgm:spPr/>
      <dgm:t>
        <a:bodyPr/>
        <a:lstStyle/>
        <a:p>
          <a:r>
            <a:rPr lang="en-US" dirty="0"/>
            <a:t>Form</a:t>
          </a:r>
        </a:p>
      </dgm:t>
    </dgm:pt>
    <dgm:pt modelId="{42D64B12-5947-484F-930C-75EA1E1F5852}" type="parTrans" cxnId="{3EFE62D2-1954-411E-81BD-6847AB560E57}">
      <dgm:prSet/>
      <dgm:spPr/>
      <dgm:t>
        <a:bodyPr/>
        <a:lstStyle/>
        <a:p>
          <a:endParaRPr lang="en-US"/>
        </a:p>
      </dgm:t>
    </dgm:pt>
    <dgm:pt modelId="{2D000DE1-9E6D-4714-894F-31318D74ED6E}" type="sibTrans" cxnId="{3EFE62D2-1954-411E-81BD-6847AB560E57}">
      <dgm:prSet/>
      <dgm:spPr/>
      <dgm:t>
        <a:bodyPr/>
        <a:lstStyle/>
        <a:p>
          <a:endParaRPr lang="en-US"/>
        </a:p>
      </dgm:t>
    </dgm:pt>
    <dgm:pt modelId="{A51057BD-A67E-49E5-A04A-AE70574ABCCB}">
      <dgm:prSet phldrT="[Text]"/>
      <dgm:spPr/>
      <dgm:t>
        <a:bodyPr/>
        <a:lstStyle/>
        <a:p>
          <a:r>
            <a:rPr lang="en-US" dirty="0"/>
            <a:t>View</a:t>
          </a:r>
        </a:p>
      </dgm:t>
    </dgm:pt>
    <dgm:pt modelId="{47ADDA36-F173-487B-814F-6BA516BB9517}" type="parTrans" cxnId="{C2A5C0ED-670D-4AA5-A970-852A61014C03}">
      <dgm:prSet/>
      <dgm:spPr/>
      <dgm:t>
        <a:bodyPr/>
        <a:lstStyle/>
        <a:p>
          <a:endParaRPr lang="en-US"/>
        </a:p>
      </dgm:t>
    </dgm:pt>
    <dgm:pt modelId="{E80993DB-11B3-4696-97F4-30DEE17E6864}" type="sibTrans" cxnId="{C2A5C0ED-670D-4AA5-A970-852A61014C03}">
      <dgm:prSet/>
      <dgm:spPr/>
      <dgm:t>
        <a:bodyPr/>
        <a:lstStyle/>
        <a:p>
          <a:endParaRPr lang="en-US"/>
        </a:p>
      </dgm:t>
    </dgm:pt>
    <dgm:pt modelId="{479C90BB-1482-48A9-B8E1-48F1BBAD2D6F}">
      <dgm:prSet phldrT="[Text]"/>
      <dgm:spPr/>
      <dgm:t>
        <a:bodyPr/>
        <a:lstStyle/>
        <a:p>
          <a:r>
            <a:rPr lang="en-US" dirty="0"/>
            <a:t>Action</a:t>
          </a:r>
        </a:p>
      </dgm:t>
    </dgm:pt>
    <dgm:pt modelId="{3A7E6098-01D2-4516-B9FD-5D9B5DC08688}" type="parTrans" cxnId="{9D7BAD70-97D6-4397-8D49-3FA8D7FAAF30}">
      <dgm:prSet/>
      <dgm:spPr/>
      <dgm:t>
        <a:bodyPr/>
        <a:lstStyle/>
        <a:p>
          <a:endParaRPr lang="en-US"/>
        </a:p>
      </dgm:t>
    </dgm:pt>
    <dgm:pt modelId="{A5202581-3CA1-4E4D-A784-5EB04AE259F3}" type="sibTrans" cxnId="{9D7BAD70-97D6-4397-8D49-3FA8D7FAAF30}">
      <dgm:prSet/>
      <dgm:spPr/>
      <dgm:t>
        <a:bodyPr/>
        <a:lstStyle/>
        <a:p>
          <a:endParaRPr lang="en-US"/>
        </a:p>
      </dgm:t>
    </dgm:pt>
    <dgm:pt modelId="{8FDDDAF1-70F2-4B32-94DD-BEC16EBDA7A1}">
      <dgm:prSet phldrT="[Text]"/>
      <dgm:spPr/>
      <dgm:t>
        <a:bodyPr/>
        <a:lstStyle/>
        <a:p>
          <a:r>
            <a:rPr lang="en-US" dirty="0"/>
            <a:t>Business rule</a:t>
          </a:r>
        </a:p>
      </dgm:t>
    </dgm:pt>
    <dgm:pt modelId="{6CC5AB3C-4BAB-4B3D-A59C-2E90ADD078DE}" type="parTrans" cxnId="{F125F258-F29A-4EA8-8CAE-8FCE2E80B13B}">
      <dgm:prSet/>
      <dgm:spPr/>
      <dgm:t>
        <a:bodyPr/>
        <a:lstStyle/>
        <a:p>
          <a:endParaRPr lang="en-US"/>
        </a:p>
      </dgm:t>
    </dgm:pt>
    <dgm:pt modelId="{281FD6FC-03A1-4564-94E7-4B80DDC73F50}" type="sibTrans" cxnId="{F125F258-F29A-4EA8-8CAE-8FCE2E80B13B}">
      <dgm:prSet/>
      <dgm:spPr/>
      <dgm:t>
        <a:bodyPr/>
        <a:lstStyle/>
        <a:p>
          <a:endParaRPr lang="en-US"/>
        </a:p>
      </dgm:t>
    </dgm:pt>
    <dgm:pt modelId="{3AF3496B-88C3-452D-8AF0-38982D78F072}">
      <dgm:prSet phldrT="[Text]"/>
      <dgm:spPr/>
      <dgm:t>
        <a:bodyPr/>
        <a:lstStyle/>
        <a:p>
          <a:r>
            <a:rPr lang="en-US" dirty="0"/>
            <a:t>Power Automate flow</a:t>
          </a:r>
        </a:p>
      </dgm:t>
    </dgm:pt>
    <dgm:pt modelId="{59B8A992-F78C-4F1B-8231-1B8EA7F8D953}" type="parTrans" cxnId="{7D019188-E69F-4165-BF5A-F44E8E16B74C}">
      <dgm:prSet/>
      <dgm:spPr/>
      <dgm:t>
        <a:bodyPr/>
        <a:lstStyle/>
        <a:p>
          <a:endParaRPr lang="en-US"/>
        </a:p>
      </dgm:t>
    </dgm:pt>
    <dgm:pt modelId="{3D051AF5-61C1-4BEB-8758-353AED887E95}" type="sibTrans" cxnId="{7D019188-E69F-4165-BF5A-F44E8E16B74C}">
      <dgm:prSet/>
      <dgm:spPr/>
      <dgm:t>
        <a:bodyPr/>
        <a:lstStyle/>
        <a:p>
          <a:endParaRPr lang="en-US"/>
        </a:p>
      </dgm:t>
    </dgm:pt>
    <dgm:pt modelId="{491147E5-79AA-4BBD-99D9-C9BFFBEBFEF6}">
      <dgm:prSet/>
      <dgm:spPr/>
      <dgm:t>
        <a:bodyPr/>
        <a:lstStyle/>
        <a:p>
          <a:r>
            <a:rPr lang="en-US" dirty="0"/>
            <a:t>Chart</a:t>
          </a:r>
        </a:p>
      </dgm:t>
    </dgm:pt>
    <dgm:pt modelId="{184A01ED-33A1-42F6-9B93-CB94E8AC2CB0}" type="parTrans" cxnId="{275DCC62-FC22-4664-8C0D-44BA71F5C935}">
      <dgm:prSet/>
      <dgm:spPr/>
      <dgm:t>
        <a:bodyPr/>
        <a:lstStyle/>
        <a:p>
          <a:endParaRPr lang="en-US"/>
        </a:p>
      </dgm:t>
    </dgm:pt>
    <dgm:pt modelId="{1F772A46-1172-413F-BFEC-EF374DF9B509}" type="sibTrans" cxnId="{275DCC62-FC22-4664-8C0D-44BA71F5C935}">
      <dgm:prSet/>
      <dgm:spPr/>
      <dgm:t>
        <a:bodyPr/>
        <a:lstStyle/>
        <a:p>
          <a:endParaRPr lang="en-US"/>
        </a:p>
      </dgm:t>
    </dgm:pt>
    <dgm:pt modelId="{D4B5DA7A-4713-4038-81BF-E67C1C1D82F4}">
      <dgm:prSet/>
      <dgm:spPr/>
      <dgm:t>
        <a:bodyPr/>
        <a:lstStyle/>
        <a:p>
          <a:r>
            <a:rPr lang="en-US" dirty="0"/>
            <a:t>Dashboard</a:t>
          </a:r>
        </a:p>
      </dgm:t>
    </dgm:pt>
    <dgm:pt modelId="{42A85448-34F8-4090-89E5-993CEA2E974A}" type="parTrans" cxnId="{56881587-0788-4B4D-9998-EB8E39C9E899}">
      <dgm:prSet/>
      <dgm:spPr/>
      <dgm:t>
        <a:bodyPr/>
        <a:lstStyle/>
        <a:p>
          <a:endParaRPr lang="en-US"/>
        </a:p>
      </dgm:t>
    </dgm:pt>
    <dgm:pt modelId="{0A93037B-587F-4350-BF16-E639E155A57E}" type="sibTrans" cxnId="{56881587-0788-4B4D-9998-EB8E39C9E899}">
      <dgm:prSet/>
      <dgm:spPr/>
      <dgm:t>
        <a:bodyPr/>
        <a:lstStyle/>
        <a:p>
          <a:endParaRPr lang="en-US"/>
        </a:p>
      </dgm:t>
    </dgm:pt>
    <dgm:pt modelId="{147D63E6-0399-4FE8-A605-D94E28686F80}">
      <dgm:prSet/>
      <dgm:spPr/>
      <dgm:t>
        <a:bodyPr/>
        <a:lstStyle/>
        <a:p>
          <a:r>
            <a:rPr lang="en-US" dirty="0"/>
            <a:t>Embedded Power BI element</a:t>
          </a:r>
        </a:p>
      </dgm:t>
    </dgm:pt>
    <dgm:pt modelId="{7260B8FB-FDB8-4FD9-AD18-729B3EFD7133}" type="parTrans" cxnId="{6BB79A68-3B93-4A93-8AF8-C643431DAFCE}">
      <dgm:prSet/>
      <dgm:spPr/>
      <dgm:t>
        <a:bodyPr/>
        <a:lstStyle/>
        <a:p>
          <a:endParaRPr lang="en-US"/>
        </a:p>
      </dgm:t>
    </dgm:pt>
    <dgm:pt modelId="{F804B82A-4B5A-4AB3-8D07-6787B68DB1C0}" type="sibTrans" cxnId="{6BB79A68-3B93-4A93-8AF8-C643431DAFCE}">
      <dgm:prSet/>
      <dgm:spPr/>
      <dgm:t>
        <a:bodyPr/>
        <a:lstStyle/>
        <a:p>
          <a:endParaRPr lang="en-US"/>
        </a:p>
      </dgm:t>
    </dgm:pt>
    <dgm:pt modelId="{27E9A12A-0D54-4746-A9E5-1A38222AAA2B}" type="pres">
      <dgm:prSet presAssocID="{3585FD78-87E6-419D-A2DB-11C5C96C93AB}" presName="Name0" presStyleCnt="0">
        <dgm:presLayoutVars>
          <dgm:dir/>
          <dgm:animLvl val="lvl"/>
          <dgm:resizeHandles val="exact"/>
        </dgm:presLayoutVars>
      </dgm:prSet>
      <dgm:spPr/>
    </dgm:pt>
    <dgm:pt modelId="{B4FED9D1-474C-404B-AE46-1C461244DDD6}" type="pres">
      <dgm:prSet presAssocID="{BF180C15-C0A5-40BA-A9F3-B3A2220CF2D9}" presName="composite" presStyleCnt="0"/>
      <dgm:spPr/>
    </dgm:pt>
    <dgm:pt modelId="{1090CFD6-7DD6-4708-8471-4FD6360B4031}" type="pres">
      <dgm:prSet presAssocID="{BF180C15-C0A5-40BA-A9F3-B3A2220CF2D9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339D7856-D31C-42D0-A574-06B1D6FA052C}" type="pres">
      <dgm:prSet presAssocID="{BF180C15-C0A5-40BA-A9F3-B3A2220CF2D9}" presName="desTx" presStyleLbl="alignAccFollowNode1" presStyleIdx="0" presStyleCnt="4">
        <dgm:presLayoutVars>
          <dgm:bulletEnabled val="1"/>
        </dgm:presLayoutVars>
      </dgm:prSet>
      <dgm:spPr/>
    </dgm:pt>
    <dgm:pt modelId="{F5ADD35A-AEEE-4601-98B7-43F27EB0552E}" type="pres">
      <dgm:prSet presAssocID="{1AD5FE8E-1C57-44F8-AA21-B5492B6A0337}" presName="space" presStyleCnt="0"/>
      <dgm:spPr/>
    </dgm:pt>
    <dgm:pt modelId="{F457F666-423F-4154-AAA9-0F9ED209FA0D}" type="pres">
      <dgm:prSet presAssocID="{396A4366-55CE-4F79-A49B-BF7C16D48FC3}" presName="composite" presStyleCnt="0"/>
      <dgm:spPr/>
    </dgm:pt>
    <dgm:pt modelId="{35303DEF-BB91-40E6-907E-05767A441173}" type="pres">
      <dgm:prSet presAssocID="{396A4366-55CE-4F79-A49B-BF7C16D48FC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98D707E4-4F90-4BB6-8F5A-EEB0AF526995}" type="pres">
      <dgm:prSet presAssocID="{396A4366-55CE-4F79-A49B-BF7C16D48FC3}" presName="desTx" presStyleLbl="alignAccFollowNode1" presStyleIdx="1" presStyleCnt="4">
        <dgm:presLayoutVars>
          <dgm:bulletEnabled val="1"/>
        </dgm:presLayoutVars>
      </dgm:prSet>
      <dgm:spPr/>
    </dgm:pt>
    <dgm:pt modelId="{C6EB1C6A-15D7-481B-A211-8C80631590C0}" type="pres">
      <dgm:prSet presAssocID="{9DDBF98B-3406-49C6-AAB1-B879801E101E}" presName="space" presStyleCnt="0"/>
      <dgm:spPr/>
    </dgm:pt>
    <dgm:pt modelId="{EFB29E4F-6793-4552-9374-8ECBB41FEE8E}" type="pres">
      <dgm:prSet presAssocID="{6C777D38-5C86-4658-9BB8-CE38488A212C}" presName="composite" presStyleCnt="0"/>
      <dgm:spPr/>
    </dgm:pt>
    <dgm:pt modelId="{CE408303-9BEA-467B-91C5-6B1B7B935D9F}" type="pres">
      <dgm:prSet presAssocID="{6C777D38-5C86-4658-9BB8-CE38488A212C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466F5642-EF6B-40D6-93EE-8BC4866C15E4}" type="pres">
      <dgm:prSet presAssocID="{6C777D38-5C86-4658-9BB8-CE38488A212C}" presName="desTx" presStyleLbl="alignAccFollowNode1" presStyleIdx="2" presStyleCnt="4">
        <dgm:presLayoutVars>
          <dgm:bulletEnabled val="1"/>
        </dgm:presLayoutVars>
      </dgm:prSet>
      <dgm:spPr/>
    </dgm:pt>
    <dgm:pt modelId="{72ECF85A-5E53-478A-BDCA-42893FB919BE}" type="pres">
      <dgm:prSet presAssocID="{DB9C0A9C-36FD-43C8-9FEC-5BF95A2941BA}" presName="space" presStyleCnt="0"/>
      <dgm:spPr/>
    </dgm:pt>
    <dgm:pt modelId="{A21DEC95-DD8D-4659-A0FB-B734FD2F3F5B}" type="pres">
      <dgm:prSet presAssocID="{A73CB5C3-9134-4501-8B2C-14C3C1961879}" presName="composite" presStyleCnt="0"/>
      <dgm:spPr/>
    </dgm:pt>
    <dgm:pt modelId="{34864933-CF42-4567-851B-2837BFD37845}" type="pres">
      <dgm:prSet presAssocID="{A73CB5C3-9134-4501-8B2C-14C3C1961879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7A846D19-BAE0-42D0-8857-48141AAF89F2}" type="pres">
      <dgm:prSet presAssocID="{A73CB5C3-9134-4501-8B2C-14C3C1961879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DE197B09-477F-4441-AF39-3F7DEB984FEF}" type="presOf" srcId="{147D63E6-0399-4FE8-A605-D94E28686F80}" destId="{7A846D19-BAE0-42D0-8857-48141AAF89F2}" srcOrd="0" destOrd="2" presId="urn:microsoft.com/office/officeart/2005/8/layout/hList1"/>
    <dgm:cxn modelId="{5069CA0F-7C79-4B44-A8F3-8EB40EB26C88}" type="presOf" srcId="{0919AC94-E36A-4898-84B4-A48AAD0A2092}" destId="{98D707E4-4F90-4BB6-8F5A-EEB0AF526995}" srcOrd="0" destOrd="2" presId="urn:microsoft.com/office/officeart/2005/8/layout/hList1"/>
    <dgm:cxn modelId="{AD359F1D-AD2B-4D11-B041-C3E0B6FE55ED}" type="presOf" srcId="{C0D6833C-6AA5-49BC-9074-6818E7544E79}" destId="{98D707E4-4F90-4BB6-8F5A-EEB0AF526995}" srcOrd="0" destOrd="4" presId="urn:microsoft.com/office/officeart/2005/8/layout/hList1"/>
    <dgm:cxn modelId="{46EDC81D-62C9-4314-8FF8-18D2C6C904BE}" srcId="{396A4366-55CE-4F79-A49B-BF7C16D48FC3}" destId="{21B69F6C-C7A6-4AF8-BCB1-A2EB3EA30150}" srcOrd="1" destOrd="0" parTransId="{AC121C71-8EAF-49BA-84FD-DB6E039B03D7}" sibTransId="{D44067D3-1B23-424E-BBFC-6BEA000EE379}"/>
    <dgm:cxn modelId="{CAD73D1E-7EBE-4CAF-A76E-7F66304229C2}" type="presOf" srcId="{3AF3496B-88C3-452D-8AF0-38982D78F072}" destId="{466F5642-EF6B-40D6-93EE-8BC4866C15E4}" srcOrd="0" destOrd="4" presId="urn:microsoft.com/office/officeart/2005/8/layout/hList1"/>
    <dgm:cxn modelId="{6042B33D-46F0-4DE3-BD77-82C6917F6284}" type="presOf" srcId="{BF180C15-C0A5-40BA-A9F3-B3A2220CF2D9}" destId="{1090CFD6-7DD6-4708-8471-4FD6360B4031}" srcOrd="0" destOrd="0" presId="urn:microsoft.com/office/officeart/2005/8/layout/hList1"/>
    <dgm:cxn modelId="{205A583E-268B-49D5-B56F-09F3D2C56D50}" type="presOf" srcId="{21B69F6C-C7A6-4AF8-BCB1-A2EB3EA30150}" destId="{98D707E4-4F90-4BB6-8F5A-EEB0AF526995}" srcOrd="0" destOrd="1" presId="urn:microsoft.com/office/officeart/2005/8/layout/hList1"/>
    <dgm:cxn modelId="{275DCC62-FC22-4664-8C0D-44BA71F5C935}" srcId="{A73CB5C3-9134-4501-8B2C-14C3C1961879}" destId="{491147E5-79AA-4BBD-99D9-C9BFFBEBFEF6}" srcOrd="0" destOrd="0" parTransId="{184A01ED-33A1-42F6-9B93-CB94E8AC2CB0}" sibTransId="{1F772A46-1172-413F-BFEC-EF374DF9B509}"/>
    <dgm:cxn modelId="{3C398943-B5D2-4EA4-9D57-FD6334726734}" srcId="{396A4366-55CE-4F79-A49B-BF7C16D48FC3}" destId="{F44FA32F-9429-4CA8-A4A4-E69E58645BCB}" srcOrd="0" destOrd="0" parTransId="{F42942E8-FD60-49F2-AA5F-B2EFB4F81A50}" sibTransId="{50B0ABB9-917C-4599-8920-8327B585BF8E}"/>
    <dgm:cxn modelId="{F5073546-22B9-4A28-B8B4-DD6D5D25C4FA}" srcId="{3585FD78-87E6-419D-A2DB-11C5C96C93AB}" destId="{396A4366-55CE-4F79-A49B-BF7C16D48FC3}" srcOrd="1" destOrd="0" parTransId="{5CAD9906-3BAB-4F70-865E-B045CD90AF71}" sibTransId="{9DDBF98B-3406-49C6-AAB1-B879801E101E}"/>
    <dgm:cxn modelId="{6BB79A68-3B93-4A93-8AF8-C643431DAFCE}" srcId="{A73CB5C3-9134-4501-8B2C-14C3C1961879}" destId="{147D63E6-0399-4FE8-A605-D94E28686F80}" srcOrd="2" destOrd="0" parTransId="{7260B8FB-FDB8-4FD9-AD18-729B3EFD7133}" sibTransId="{F804B82A-4B5A-4AB3-8D07-6787B68DB1C0}"/>
    <dgm:cxn modelId="{B3E6364D-4FCC-48C5-B171-D81E5EE992F0}" srcId="{6C777D38-5C86-4658-9BB8-CE38488A212C}" destId="{860BDC30-6D26-46BC-8778-7534A45B2C35}" srcOrd="1" destOrd="0" parTransId="{AF540392-A88B-4382-8E14-8B922380173F}" sibTransId="{631E680D-3CF9-4F02-AB2F-D71648F7B655}"/>
    <dgm:cxn modelId="{CFAC5A50-D8FD-40B8-AEA6-D4386EEDEF97}" type="presOf" srcId="{8FDDDAF1-70F2-4B32-94DD-BEC16EBDA7A1}" destId="{466F5642-EF6B-40D6-93EE-8BC4866C15E4}" srcOrd="0" destOrd="3" presId="urn:microsoft.com/office/officeart/2005/8/layout/hList1"/>
    <dgm:cxn modelId="{9D7BAD70-97D6-4397-8D49-3FA8D7FAAF30}" srcId="{6C777D38-5C86-4658-9BB8-CE38488A212C}" destId="{479C90BB-1482-48A9-B8E1-48F1BBAD2D6F}" srcOrd="2" destOrd="0" parTransId="{3A7E6098-01D2-4516-B9FD-5D9B5DC08688}" sibTransId="{A5202581-3CA1-4E4D-A784-5EB04AE259F3}"/>
    <dgm:cxn modelId="{80FEA974-E9D2-4090-ADDD-7FC2A6200768}" type="presOf" srcId="{D4B5DA7A-4713-4038-81BF-E67C1C1D82F4}" destId="{7A846D19-BAE0-42D0-8857-48141AAF89F2}" srcOrd="0" destOrd="1" presId="urn:microsoft.com/office/officeart/2005/8/layout/hList1"/>
    <dgm:cxn modelId="{85061257-4162-456A-8316-B09BF2DABC0A}" srcId="{6C777D38-5C86-4658-9BB8-CE38488A212C}" destId="{D63BDB3B-DFB7-4561-AC9F-A06248394223}" srcOrd="0" destOrd="0" parTransId="{FA8A2AB8-D474-463C-88EF-24A5CFDC68A2}" sibTransId="{62578AE2-6F19-47C9-8AD1-248B24E0D4BE}"/>
    <dgm:cxn modelId="{F125F258-F29A-4EA8-8CAE-8FCE2E80B13B}" srcId="{6C777D38-5C86-4658-9BB8-CE38488A212C}" destId="{8FDDDAF1-70F2-4B32-94DD-BEC16EBDA7A1}" srcOrd="3" destOrd="0" parTransId="{6CC5AB3C-4BAB-4B3D-A59C-2E90ADD078DE}" sibTransId="{281FD6FC-03A1-4564-94E7-4B80DDC73F50}"/>
    <dgm:cxn modelId="{22AA467B-E97F-4ABA-9B0F-EF005295F8F6}" type="presOf" srcId="{A51057BD-A67E-49E5-A04A-AE70574ABCCB}" destId="{98D707E4-4F90-4BB6-8F5A-EEB0AF526995}" srcOrd="0" destOrd="3" presId="urn:microsoft.com/office/officeart/2005/8/layout/hList1"/>
    <dgm:cxn modelId="{C9383182-5D22-403A-B117-98208F3BFC6B}" type="presOf" srcId="{F44FA32F-9429-4CA8-A4A4-E69E58645BCB}" destId="{98D707E4-4F90-4BB6-8F5A-EEB0AF526995}" srcOrd="0" destOrd="0" presId="urn:microsoft.com/office/officeart/2005/8/layout/hList1"/>
    <dgm:cxn modelId="{FF0D6D82-FC69-4A8F-90B3-96914C3B8029}" srcId="{396A4366-55CE-4F79-A49B-BF7C16D48FC3}" destId="{C0D6833C-6AA5-49BC-9074-6818E7544E79}" srcOrd="4" destOrd="0" parTransId="{239F5807-5D61-4796-A5DF-B32A0BA6F300}" sibTransId="{3FB291AB-F1CF-41DE-B711-706941D22554}"/>
    <dgm:cxn modelId="{7C0D8A86-B2CC-48E4-A603-C48C76B580BD}" srcId="{3585FD78-87E6-419D-A2DB-11C5C96C93AB}" destId="{A73CB5C3-9134-4501-8B2C-14C3C1961879}" srcOrd="3" destOrd="0" parTransId="{AD3AB955-820A-49F5-A0BD-5ED8901299B6}" sibTransId="{458C6E20-6271-4BDD-9E42-18EE634517CD}"/>
    <dgm:cxn modelId="{56881587-0788-4B4D-9998-EB8E39C9E899}" srcId="{A73CB5C3-9134-4501-8B2C-14C3C1961879}" destId="{D4B5DA7A-4713-4038-81BF-E67C1C1D82F4}" srcOrd="1" destOrd="0" parTransId="{42A85448-34F8-4090-89E5-993CEA2E974A}" sibTransId="{0A93037B-587F-4350-BF16-E639E155A57E}"/>
    <dgm:cxn modelId="{7D019188-E69F-4165-BF5A-F44E8E16B74C}" srcId="{6C777D38-5C86-4658-9BB8-CE38488A212C}" destId="{3AF3496B-88C3-452D-8AF0-38982D78F072}" srcOrd="4" destOrd="0" parTransId="{59B8A992-F78C-4F1B-8231-1B8EA7F8D953}" sibTransId="{3D051AF5-61C1-4BEB-8758-353AED887E95}"/>
    <dgm:cxn modelId="{968F5091-F6DD-46D9-9860-9CDBE9572ADE}" type="presOf" srcId="{479C90BB-1482-48A9-B8E1-48F1BBAD2D6F}" destId="{466F5642-EF6B-40D6-93EE-8BC4866C15E4}" srcOrd="0" destOrd="2" presId="urn:microsoft.com/office/officeart/2005/8/layout/hList1"/>
    <dgm:cxn modelId="{2B958895-2E56-455E-A787-B2F7779DF543}" srcId="{BF180C15-C0A5-40BA-A9F3-B3A2220CF2D9}" destId="{ACE5DAAB-AE90-4A3B-B44E-66421426DED2}" srcOrd="0" destOrd="0" parTransId="{6C69AB55-A483-4977-A6B9-3F14C68AE79A}" sibTransId="{12B95492-282E-4632-AD2B-7DBC725053C5}"/>
    <dgm:cxn modelId="{5118379D-DE17-4C0C-BA7E-721BE2E84FDD}" type="presOf" srcId="{D63BDB3B-DFB7-4561-AC9F-A06248394223}" destId="{466F5642-EF6B-40D6-93EE-8BC4866C15E4}" srcOrd="0" destOrd="0" presId="urn:microsoft.com/office/officeart/2005/8/layout/hList1"/>
    <dgm:cxn modelId="{D12C52A6-AE6A-49BC-89E7-86460B7E70F2}" srcId="{BF180C15-C0A5-40BA-A9F3-B3A2220CF2D9}" destId="{ADE25387-50A2-4103-AB32-B532094956D4}" srcOrd="3" destOrd="0" parTransId="{E79BCDDD-82B4-4A18-966B-17BB78B8C2E3}" sibTransId="{BB9D5B6E-8893-4BE2-B181-45A82741429B}"/>
    <dgm:cxn modelId="{221BB7A6-3F8E-4955-B77D-F73F680FD425}" type="presOf" srcId="{62EC8CC2-66F2-4C39-98ED-B2971E4BC274}" destId="{339D7856-D31C-42D0-A574-06B1D6FA052C}" srcOrd="0" destOrd="2" presId="urn:microsoft.com/office/officeart/2005/8/layout/hList1"/>
    <dgm:cxn modelId="{63490FB1-2E37-460C-8DC1-C4EBC5D3EE0F}" type="presOf" srcId="{6C777D38-5C86-4658-9BB8-CE38488A212C}" destId="{CE408303-9BEA-467B-91C5-6B1B7B935D9F}" srcOrd="0" destOrd="0" presId="urn:microsoft.com/office/officeart/2005/8/layout/hList1"/>
    <dgm:cxn modelId="{42B260B3-B2CA-4810-B35A-38C8DFAB4407}" srcId="{BF180C15-C0A5-40BA-A9F3-B3A2220CF2D9}" destId="{A66602EE-1100-4D84-92F3-1013EF03AA6C}" srcOrd="1" destOrd="0" parTransId="{15F07607-7225-48E2-973E-7A1B02D56A81}" sibTransId="{341727D6-8624-457D-89CB-D9F7F0B3ABEF}"/>
    <dgm:cxn modelId="{857EDBB4-0B31-428A-BC3D-AC587F24DDF7}" srcId="{BF180C15-C0A5-40BA-A9F3-B3A2220CF2D9}" destId="{62EC8CC2-66F2-4C39-98ED-B2971E4BC274}" srcOrd="2" destOrd="0" parTransId="{7DF27073-7829-4E0D-A012-D0C6371DA69C}" sibTransId="{91B733C0-78D7-4B19-A1B5-F22DD9952BEA}"/>
    <dgm:cxn modelId="{1F52D4B8-ADDF-40F8-9B6F-8E0846467982}" type="presOf" srcId="{396A4366-55CE-4F79-A49B-BF7C16D48FC3}" destId="{35303DEF-BB91-40E6-907E-05767A441173}" srcOrd="0" destOrd="0" presId="urn:microsoft.com/office/officeart/2005/8/layout/hList1"/>
    <dgm:cxn modelId="{0F35DBB8-EAB3-400F-A2B3-F0D376ED8E7F}" type="presOf" srcId="{ACE5DAAB-AE90-4A3B-B44E-66421426DED2}" destId="{339D7856-D31C-42D0-A574-06B1D6FA052C}" srcOrd="0" destOrd="0" presId="urn:microsoft.com/office/officeart/2005/8/layout/hList1"/>
    <dgm:cxn modelId="{66A538CC-B909-4845-803A-1F8EDC59DAEE}" srcId="{3585FD78-87E6-419D-A2DB-11C5C96C93AB}" destId="{6C777D38-5C86-4658-9BB8-CE38488A212C}" srcOrd="2" destOrd="0" parTransId="{2D9575FD-F046-4BD5-B10E-177E4A3C5088}" sibTransId="{DB9C0A9C-36FD-43C8-9FEC-5BF95A2941BA}"/>
    <dgm:cxn modelId="{584495CF-D93C-476E-83BB-39FCD565557F}" type="presOf" srcId="{A66602EE-1100-4D84-92F3-1013EF03AA6C}" destId="{339D7856-D31C-42D0-A574-06B1D6FA052C}" srcOrd="0" destOrd="1" presId="urn:microsoft.com/office/officeart/2005/8/layout/hList1"/>
    <dgm:cxn modelId="{3EFE62D2-1954-411E-81BD-6847AB560E57}" srcId="{396A4366-55CE-4F79-A49B-BF7C16D48FC3}" destId="{0919AC94-E36A-4898-84B4-A48AAD0A2092}" srcOrd="2" destOrd="0" parTransId="{42D64B12-5947-484F-930C-75EA1E1F5852}" sibTransId="{2D000DE1-9E6D-4714-894F-31318D74ED6E}"/>
    <dgm:cxn modelId="{423FF2E6-70B6-4303-8288-031D5B11961E}" type="presOf" srcId="{ADE25387-50A2-4103-AB32-B532094956D4}" destId="{339D7856-D31C-42D0-A574-06B1D6FA052C}" srcOrd="0" destOrd="3" presId="urn:microsoft.com/office/officeart/2005/8/layout/hList1"/>
    <dgm:cxn modelId="{021D9CE9-D430-49B6-8F3D-B63CE31B725E}" type="presOf" srcId="{491147E5-79AA-4BBD-99D9-C9BFFBEBFEF6}" destId="{7A846D19-BAE0-42D0-8857-48141AAF89F2}" srcOrd="0" destOrd="0" presId="urn:microsoft.com/office/officeart/2005/8/layout/hList1"/>
    <dgm:cxn modelId="{088523EA-628C-4532-92CA-1FCE6A19420D}" type="presOf" srcId="{860BDC30-6D26-46BC-8778-7534A45B2C35}" destId="{466F5642-EF6B-40D6-93EE-8BC4866C15E4}" srcOrd="0" destOrd="1" presId="urn:microsoft.com/office/officeart/2005/8/layout/hList1"/>
    <dgm:cxn modelId="{4B8D5DEC-D6E3-456F-9D2C-059142F395D6}" type="presOf" srcId="{A73CB5C3-9134-4501-8B2C-14C3C1961879}" destId="{34864933-CF42-4567-851B-2837BFD37845}" srcOrd="0" destOrd="0" presId="urn:microsoft.com/office/officeart/2005/8/layout/hList1"/>
    <dgm:cxn modelId="{C2A5C0ED-670D-4AA5-A970-852A61014C03}" srcId="{396A4366-55CE-4F79-A49B-BF7C16D48FC3}" destId="{A51057BD-A67E-49E5-A04A-AE70574ABCCB}" srcOrd="3" destOrd="0" parTransId="{47ADDA36-F173-487B-814F-6BA516BB9517}" sibTransId="{E80993DB-11B3-4696-97F4-30DEE17E6864}"/>
    <dgm:cxn modelId="{A3489AF7-7E14-4595-88BB-7E06EB17E035}" type="presOf" srcId="{3585FD78-87E6-419D-A2DB-11C5C96C93AB}" destId="{27E9A12A-0D54-4746-A9E5-1A38222AAA2B}" srcOrd="0" destOrd="0" presId="urn:microsoft.com/office/officeart/2005/8/layout/hList1"/>
    <dgm:cxn modelId="{99DFC2FD-9E5C-4DA1-9B8A-A32E89B1572F}" srcId="{3585FD78-87E6-419D-A2DB-11C5C96C93AB}" destId="{BF180C15-C0A5-40BA-A9F3-B3A2220CF2D9}" srcOrd="0" destOrd="0" parTransId="{AE69C1DE-FF37-4FD6-884D-A48DA439A696}" sibTransId="{1AD5FE8E-1C57-44F8-AA21-B5492B6A0337}"/>
    <dgm:cxn modelId="{10F6CB8C-62BA-44F4-8E04-D008456C89FD}" type="presParOf" srcId="{27E9A12A-0D54-4746-A9E5-1A38222AAA2B}" destId="{B4FED9D1-474C-404B-AE46-1C461244DDD6}" srcOrd="0" destOrd="0" presId="urn:microsoft.com/office/officeart/2005/8/layout/hList1"/>
    <dgm:cxn modelId="{052E5143-AAC9-4C78-AA78-F18A9623EB24}" type="presParOf" srcId="{B4FED9D1-474C-404B-AE46-1C461244DDD6}" destId="{1090CFD6-7DD6-4708-8471-4FD6360B4031}" srcOrd="0" destOrd="0" presId="urn:microsoft.com/office/officeart/2005/8/layout/hList1"/>
    <dgm:cxn modelId="{EB5A5845-B9B5-4177-AE9C-7A8B1E844E11}" type="presParOf" srcId="{B4FED9D1-474C-404B-AE46-1C461244DDD6}" destId="{339D7856-D31C-42D0-A574-06B1D6FA052C}" srcOrd="1" destOrd="0" presId="urn:microsoft.com/office/officeart/2005/8/layout/hList1"/>
    <dgm:cxn modelId="{5DD00AA9-4126-4E96-B5F5-40B2E8BAEBA1}" type="presParOf" srcId="{27E9A12A-0D54-4746-A9E5-1A38222AAA2B}" destId="{F5ADD35A-AEEE-4601-98B7-43F27EB0552E}" srcOrd="1" destOrd="0" presId="urn:microsoft.com/office/officeart/2005/8/layout/hList1"/>
    <dgm:cxn modelId="{188DC364-E51D-40BC-89D2-F53AB4B369B1}" type="presParOf" srcId="{27E9A12A-0D54-4746-A9E5-1A38222AAA2B}" destId="{F457F666-423F-4154-AAA9-0F9ED209FA0D}" srcOrd="2" destOrd="0" presId="urn:microsoft.com/office/officeart/2005/8/layout/hList1"/>
    <dgm:cxn modelId="{52DB24B2-41B2-4093-901E-6D0BA9AECAE2}" type="presParOf" srcId="{F457F666-423F-4154-AAA9-0F9ED209FA0D}" destId="{35303DEF-BB91-40E6-907E-05767A441173}" srcOrd="0" destOrd="0" presId="urn:microsoft.com/office/officeart/2005/8/layout/hList1"/>
    <dgm:cxn modelId="{405C516B-B108-4FF7-8A0B-00FB0F66A358}" type="presParOf" srcId="{F457F666-423F-4154-AAA9-0F9ED209FA0D}" destId="{98D707E4-4F90-4BB6-8F5A-EEB0AF526995}" srcOrd="1" destOrd="0" presId="urn:microsoft.com/office/officeart/2005/8/layout/hList1"/>
    <dgm:cxn modelId="{2390CF21-4442-4226-9534-067640B7675A}" type="presParOf" srcId="{27E9A12A-0D54-4746-A9E5-1A38222AAA2B}" destId="{C6EB1C6A-15D7-481B-A211-8C80631590C0}" srcOrd="3" destOrd="0" presId="urn:microsoft.com/office/officeart/2005/8/layout/hList1"/>
    <dgm:cxn modelId="{12DFA4D0-8D8F-40BE-91FA-A948B97DED87}" type="presParOf" srcId="{27E9A12A-0D54-4746-A9E5-1A38222AAA2B}" destId="{EFB29E4F-6793-4552-9374-8ECBB41FEE8E}" srcOrd="4" destOrd="0" presId="urn:microsoft.com/office/officeart/2005/8/layout/hList1"/>
    <dgm:cxn modelId="{65047547-3B19-45EF-B5C6-D50DA973C91A}" type="presParOf" srcId="{EFB29E4F-6793-4552-9374-8ECBB41FEE8E}" destId="{CE408303-9BEA-467B-91C5-6B1B7B935D9F}" srcOrd="0" destOrd="0" presId="urn:microsoft.com/office/officeart/2005/8/layout/hList1"/>
    <dgm:cxn modelId="{4E38312F-C646-4242-AA3C-EF627DC19C89}" type="presParOf" srcId="{EFB29E4F-6793-4552-9374-8ECBB41FEE8E}" destId="{466F5642-EF6B-40D6-93EE-8BC4866C15E4}" srcOrd="1" destOrd="0" presId="urn:microsoft.com/office/officeart/2005/8/layout/hList1"/>
    <dgm:cxn modelId="{B439A5F4-5EAC-4958-BAB1-D310EC16BAF0}" type="presParOf" srcId="{27E9A12A-0D54-4746-A9E5-1A38222AAA2B}" destId="{72ECF85A-5E53-478A-BDCA-42893FB919BE}" srcOrd="5" destOrd="0" presId="urn:microsoft.com/office/officeart/2005/8/layout/hList1"/>
    <dgm:cxn modelId="{BD6D7F5E-6BB7-41CA-B8C7-AEE19B9AD0FD}" type="presParOf" srcId="{27E9A12A-0D54-4746-A9E5-1A38222AAA2B}" destId="{A21DEC95-DD8D-4659-A0FB-B734FD2F3F5B}" srcOrd="6" destOrd="0" presId="urn:microsoft.com/office/officeart/2005/8/layout/hList1"/>
    <dgm:cxn modelId="{3D31AB9A-8F50-4C7F-8E73-F807FDC4E641}" type="presParOf" srcId="{A21DEC95-DD8D-4659-A0FB-B734FD2F3F5B}" destId="{34864933-CF42-4567-851B-2837BFD37845}" srcOrd="0" destOrd="0" presId="urn:microsoft.com/office/officeart/2005/8/layout/hList1"/>
    <dgm:cxn modelId="{B5E0B7F0-4366-405D-8C1C-7594901390D1}" type="presParOf" srcId="{A21DEC95-DD8D-4659-A0FB-B734FD2F3F5B}" destId="{7A846D19-BAE0-42D0-8857-48141AAF89F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BD3E92-4D3A-4EDE-BB92-AF9335BB9C5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99AD3E-3409-4CD3-B53F-0582F2F2BF6A}">
      <dgm:prSet phldrT="[Text]"/>
      <dgm:spPr/>
      <dgm:t>
        <a:bodyPr/>
        <a:lstStyle/>
        <a:p>
          <a:r>
            <a:rPr lang="en-US" dirty="0"/>
            <a:t>Data components</a:t>
          </a:r>
        </a:p>
      </dgm:t>
    </dgm:pt>
    <dgm:pt modelId="{B2431EEF-9793-46F3-B885-66ABA2BB9234}" type="parTrans" cxnId="{724A31B7-5D1C-4ADA-BFC4-6E0905546A48}">
      <dgm:prSet/>
      <dgm:spPr/>
      <dgm:t>
        <a:bodyPr/>
        <a:lstStyle/>
        <a:p>
          <a:endParaRPr lang="en-US"/>
        </a:p>
      </dgm:t>
    </dgm:pt>
    <dgm:pt modelId="{CE0EA659-EE63-4255-A998-5369E425E75D}" type="sibTrans" cxnId="{724A31B7-5D1C-4ADA-BFC4-6E0905546A48}">
      <dgm:prSet/>
      <dgm:spPr/>
      <dgm:t>
        <a:bodyPr/>
        <a:lstStyle/>
        <a:p>
          <a:endParaRPr lang="en-US"/>
        </a:p>
      </dgm:t>
    </dgm:pt>
    <dgm:pt modelId="{46C7C882-57A8-4C9B-9C39-4D525E31BC73}">
      <dgm:prSet phldrT="[Text]"/>
      <dgm:spPr/>
      <dgm:t>
        <a:bodyPr/>
        <a:lstStyle/>
        <a:p>
          <a:r>
            <a:rPr lang="en-US" dirty="0"/>
            <a:t>UI components</a:t>
          </a:r>
        </a:p>
      </dgm:t>
    </dgm:pt>
    <dgm:pt modelId="{89D58FF2-E6BF-4AC3-B814-D7F5DDF8E13B}" type="parTrans" cxnId="{367D8BEC-D866-4F1F-AC5F-D7402C7A7CA9}">
      <dgm:prSet/>
      <dgm:spPr/>
      <dgm:t>
        <a:bodyPr/>
        <a:lstStyle/>
        <a:p>
          <a:endParaRPr lang="en-US"/>
        </a:p>
      </dgm:t>
    </dgm:pt>
    <dgm:pt modelId="{5143FA0B-17DF-4493-AB62-FA90215D9230}" type="sibTrans" cxnId="{367D8BEC-D866-4F1F-AC5F-D7402C7A7CA9}">
      <dgm:prSet/>
      <dgm:spPr/>
      <dgm:t>
        <a:bodyPr/>
        <a:lstStyle/>
        <a:p>
          <a:endParaRPr lang="en-US"/>
        </a:p>
      </dgm:t>
    </dgm:pt>
    <dgm:pt modelId="{4F910122-1688-4F5E-A662-A167D7EA0989}">
      <dgm:prSet phldrT="[Text]"/>
      <dgm:spPr/>
      <dgm:t>
        <a:bodyPr/>
        <a:lstStyle/>
        <a:p>
          <a:r>
            <a:rPr lang="en-US" dirty="0"/>
            <a:t>Logic components</a:t>
          </a:r>
        </a:p>
      </dgm:t>
    </dgm:pt>
    <dgm:pt modelId="{53C8B966-782F-40F3-AEF5-C35ED93DAE5F}" type="parTrans" cxnId="{E4472136-E683-4976-BAB4-71F52BBC4F43}">
      <dgm:prSet/>
      <dgm:spPr/>
      <dgm:t>
        <a:bodyPr/>
        <a:lstStyle/>
        <a:p>
          <a:endParaRPr lang="en-US"/>
        </a:p>
      </dgm:t>
    </dgm:pt>
    <dgm:pt modelId="{70E34725-1595-4CF7-A3C8-FF575B8D991D}" type="sibTrans" cxnId="{E4472136-E683-4976-BAB4-71F52BBC4F43}">
      <dgm:prSet/>
      <dgm:spPr/>
      <dgm:t>
        <a:bodyPr/>
        <a:lstStyle/>
        <a:p>
          <a:endParaRPr lang="en-US"/>
        </a:p>
      </dgm:t>
    </dgm:pt>
    <dgm:pt modelId="{242AE8D0-3A9C-4C1E-8CC5-ACDB5AD55FB3}">
      <dgm:prSet/>
      <dgm:spPr/>
      <dgm:t>
        <a:bodyPr/>
        <a:lstStyle/>
        <a:p>
          <a:r>
            <a:rPr lang="en-US" dirty="0"/>
            <a:t>Visualization components</a:t>
          </a:r>
        </a:p>
      </dgm:t>
    </dgm:pt>
    <dgm:pt modelId="{38E7E27D-4AF6-46E5-9042-3052EF3F630D}" type="parTrans" cxnId="{44F16B8D-881F-412E-8CA2-4D0B5A52E4AF}">
      <dgm:prSet/>
      <dgm:spPr/>
      <dgm:t>
        <a:bodyPr/>
        <a:lstStyle/>
        <a:p>
          <a:endParaRPr lang="en-US"/>
        </a:p>
      </dgm:t>
    </dgm:pt>
    <dgm:pt modelId="{0E410231-5E8B-4B71-AF11-57C392BD9CB0}" type="sibTrans" cxnId="{44F16B8D-881F-412E-8CA2-4D0B5A52E4AF}">
      <dgm:prSet/>
      <dgm:spPr/>
      <dgm:t>
        <a:bodyPr/>
        <a:lstStyle/>
        <a:p>
          <a:endParaRPr lang="en-US"/>
        </a:p>
      </dgm:t>
    </dgm:pt>
    <dgm:pt modelId="{8428AC94-DB7E-4FF3-84BB-CDC579BD8BCF}">
      <dgm:prSet/>
      <dgm:spPr/>
      <dgm:t>
        <a:bodyPr/>
        <a:lstStyle/>
        <a:p>
          <a:r>
            <a:rPr lang="en-US" dirty="0"/>
            <a:t>Table designer</a:t>
          </a:r>
        </a:p>
      </dgm:t>
    </dgm:pt>
    <dgm:pt modelId="{3CCD4C6C-9F7F-44E3-9C6F-BB93886C2D9E}" type="parTrans" cxnId="{E769058C-560D-483D-A32B-BE7F16821274}">
      <dgm:prSet/>
      <dgm:spPr/>
      <dgm:t>
        <a:bodyPr/>
        <a:lstStyle/>
        <a:p>
          <a:endParaRPr lang="en-US"/>
        </a:p>
      </dgm:t>
    </dgm:pt>
    <dgm:pt modelId="{37F2860E-5CEB-4746-9358-8FA7E38B3E42}" type="sibTrans" cxnId="{E769058C-560D-483D-A32B-BE7F16821274}">
      <dgm:prSet/>
      <dgm:spPr/>
      <dgm:t>
        <a:bodyPr/>
        <a:lstStyle/>
        <a:p>
          <a:endParaRPr lang="en-US"/>
        </a:p>
      </dgm:t>
    </dgm:pt>
    <dgm:pt modelId="{A43B91D5-1A2F-4398-8645-7C4655854672}">
      <dgm:prSet/>
      <dgm:spPr/>
      <dgm:t>
        <a:bodyPr/>
        <a:lstStyle/>
        <a:p>
          <a:r>
            <a:rPr lang="en-US" dirty="0"/>
            <a:t>View designer</a:t>
          </a:r>
        </a:p>
      </dgm:t>
    </dgm:pt>
    <dgm:pt modelId="{D6218661-CD91-4FAC-9A9C-6F07A9940B8D}" type="parTrans" cxnId="{3B3396A6-3610-41EF-AD84-102DBBEEE984}">
      <dgm:prSet/>
      <dgm:spPr/>
      <dgm:t>
        <a:bodyPr/>
        <a:lstStyle/>
        <a:p>
          <a:endParaRPr lang="en-US"/>
        </a:p>
      </dgm:t>
    </dgm:pt>
    <dgm:pt modelId="{BAD4B6B9-0326-463E-9FC7-FB1597B204E4}" type="sibTrans" cxnId="{3B3396A6-3610-41EF-AD84-102DBBEEE984}">
      <dgm:prSet/>
      <dgm:spPr/>
      <dgm:t>
        <a:bodyPr/>
        <a:lstStyle/>
        <a:p>
          <a:endParaRPr lang="en-US"/>
        </a:p>
      </dgm:t>
    </dgm:pt>
    <dgm:pt modelId="{C51304A8-3FE2-47AE-84C3-C662C85E0CD6}">
      <dgm:prSet/>
      <dgm:spPr/>
      <dgm:t>
        <a:bodyPr/>
        <a:lstStyle/>
        <a:p>
          <a:r>
            <a:rPr lang="en-US" dirty="0"/>
            <a:t>Form designer</a:t>
          </a:r>
        </a:p>
      </dgm:t>
    </dgm:pt>
    <dgm:pt modelId="{8B13B740-D45C-4313-9AEF-64838A59935D}" type="parTrans" cxnId="{D112824B-6E04-431B-9A69-FCCA204257AD}">
      <dgm:prSet/>
      <dgm:spPr/>
      <dgm:t>
        <a:bodyPr/>
        <a:lstStyle/>
        <a:p>
          <a:endParaRPr lang="en-US"/>
        </a:p>
      </dgm:t>
    </dgm:pt>
    <dgm:pt modelId="{FCD9C4C9-B582-4C2A-9B9D-2DB86027ED5C}" type="sibTrans" cxnId="{D112824B-6E04-431B-9A69-FCCA204257AD}">
      <dgm:prSet/>
      <dgm:spPr/>
      <dgm:t>
        <a:bodyPr/>
        <a:lstStyle/>
        <a:p>
          <a:endParaRPr lang="en-US"/>
        </a:p>
      </dgm:t>
    </dgm:pt>
    <dgm:pt modelId="{B5B0FE6F-C886-471D-8B79-66DE6E7B2E82}">
      <dgm:prSet/>
      <dgm:spPr/>
      <dgm:t>
        <a:bodyPr/>
        <a:lstStyle/>
        <a:p>
          <a:r>
            <a:rPr lang="en-US" dirty="0"/>
            <a:t>Business rule designer</a:t>
          </a:r>
        </a:p>
      </dgm:t>
    </dgm:pt>
    <dgm:pt modelId="{6CF82ECC-B370-4297-8975-C69F819A4AF7}" type="parTrans" cxnId="{8E2F8D7B-EFB4-4224-8662-48CA8D936B67}">
      <dgm:prSet/>
      <dgm:spPr/>
      <dgm:t>
        <a:bodyPr/>
        <a:lstStyle/>
        <a:p>
          <a:endParaRPr lang="en-US"/>
        </a:p>
      </dgm:t>
    </dgm:pt>
    <dgm:pt modelId="{49B6D5A8-5C71-483D-9499-B1463CEABEBB}" type="sibTrans" cxnId="{8E2F8D7B-EFB4-4224-8662-48CA8D936B67}">
      <dgm:prSet/>
      <dgm:spPr/>
      <dgm:t>
        <a:bodyPr/>
        <a:lstStyle/>
        <a:p>
          <a:endParaRPr lang="en-US"/>
        </a:p>
      </dgm:t>
    </dgm:pt>
    <dgm:pt modelId="{3CF54B75-94CF-4C33-9F24-F76B94542C09}">
      <dgm:prSet/>
      <dgm:spPr/>
      <dgm:t>
        <a:bodyPr/>
        <a:lstStyle/>
        <a:p>
          <a:r>
            <a:rPr lang="en-US" dirty="0"/>
            <a:t>Business process flow designer</a:t>
          </a:r>
        </a:p>
      </dgm:t>
    </dgm:pt>
    <dgm:pt modelId="{014B2D9F-469D-48B9-ACCA-DA57F69903FF}" type="parTrans" cxnId="{C081D700-E537-4FC8-9A82-EC38B6DA014F}">
      <dgm:prSet/>
      <dgm:spPr/>
      <dgm:t>
        <a:bodyPr/>
        <a:lstStyle/>
        <a:p>
          <a:endParaRPr lang="en-US"/>
        </a:p>
      </dgm:t>
    </dgm:pt>
    <dgm:pt modelId="{C1D2D8A5-9B35-414E-BD13-1AB53956509C}" type="sibTrans" cxnId="{C081D700-E537-4FC8-9A82-EC38B6DA014F}">
      <dgm:prSet/>
      <dgm:spPr/>
      <dgm:t>
        <a:bodyPr/>
        <a:lstStyle/>
        <a:p>
          <a:endParaRPr lang="en-US"/>
        </a:p>
      </dgm:t>
    </dgm:pt>
    <dgm:pt modelId="{4793031E-8E29-42F9-A97F-4226D8508D44}">
      <dgm:prSet/>
      <dgm:spPr/>
      <dgm:t>
        <a:bodyPr/>
        <a:lstStyle/>
        <a:p>
          <a:r>
            <a:rPr lang="en-US" dirty="0"/>
            <a:t>Dashboard designer</a:t>
          </a:r>
        </a:p>
      </dgm:t>
    </dgm:pt>
    <dgm:pt modelId="{52E71A81-BAD9-4C19-8D1E-3EF7D01FB841}" type="parTrans" cxnId="{9C3AFF89-C4B2-45CB-916F-D47FB898D667}">
      <dgm:prSet/>
      <dgm:spPr/>
      <dgm:t>
        <a:bodyPr/>
        <a:lstStyle/>
        <a:p>
          <a:endParaRPr lang="en-US"/>
        </a:p>
      </dgm:t>
    </dgm:pt>
    <dgm:pt modelId="{08C1DE1D-6E84-4F54-8F2A-B2C8CC5A4AB5}" type="sibTrans" cxnId="{9C3AFF89-C4B2-45CB-916F-D47FB898D667}">
      <dgm:prSet/>
      <dgm:spPr/>
      <dgm:t>
        <a:bodyPr/>
        <a:lstStyle/>
        <a:p>
          <a:endParaRPr lang="en-US"/>
        </a:p>
      </dgm:t>
    </dgm:pt>
    <dgm:pt modelId="{59DFE7F8-8A08-4E63-A50F-34BA5A5DF667}">
      <dgm:prSet/>
      <dgm:spPr/>
      <dgm:t>
        <a:bodyPr/>
        <a:lstStyle/>
        <a:p>
          <a:r>
            <a:rPr lang="en-US" dirty="0"/>
            <a:t>Chart designer</a:t>
          </a:r>
        </a:p>
      </dgm:t>
    </dgm:pt>
    <dgm:pt modelId="{F3FACAD4-0BBB-4FEA-9D74-E7A4D98E99D5}" type="parTrans" cxnId="{AC5C259C-D3CB-4187-91C5-E403FD9072A8}">
      <dgm:prSet/>
      <dgm:spPr/>
      <dgm:t>
        <a:bodyPr/>
        <a:lstStyle/>
        <a:p>
          <a:endParaRPr lang="en-US"/>
        </a:p>
      </dgm:t>
    </dgm:pt>
    <dgm:pt modelId="{3AD6311B-0CA0-4914-AF18-B8DDAB1ACCB6}" type="sibTrans" cxnId="{AC5C259C-D3CB-4187-91C5-E403FD9072A8}">
      <dgm:prSet/>
      <dgm:spPr/>
      <dgm:t>
        <a:bodyPr/>
        <a:lstStyle/>
        <a:p>
          <a:endParaRPr lang="en-US"/>
        </a:p>
      </dgm:t>
    </dgm:pt>
    <dgm:pt modelId="{81EF3BDD-0B5B-4F1D-9EF5-53C7A443B175}" type="pres">
      <dgm:prSet presAssocID="{71BD3E92-4D3A-4EDE-BB92-AF9335BB9C59}" presName="linear" presStyleCnt="0">
        <dgm:presLayoutVars>
          <dgm:dir/>
          <dgm:animLvl val="lvl"/>
          <dgm:resizeHandles val="exact"/>
        </dgm:presLayoutVars>
      </dgm:prSet>
      <dgm:spPr/>
    </dgm:pt>
    <dgm:pt modelId="{B1DF042D-DA82-4895-AEFA-191389793404}" type="pres">
      <dgm:prSet presAssocID="{7699AD3E-3409-4CD3-B53F-0582F2F2BF6A}" presName="parentLin" presStyleCnt="0"/>
      <dgm:spPr/>
    </dgm:pt>
    <dgm:pt modelId="{A9F02E2E-7183-4EC2-81A6-3BB179495510}" type="pres">
      <dgm:prSet presAssocID="{7699AD3E-3409-4CD3-B53F-0582F2F2BF6A}" presName="parentLeftMargin" presStyleLbl="node1" presStyleIdx="0" presStyleCnt="4"/>
      <dgm:spPr/>
    </dgm:pt>
    <dgm:pt modelId="{297157A0-F443-4790-B83F-677D7DA012B0}" type="pres">
      <dgm:prSet presAssocID="{7699AD3E-3409-4CD3-B53F-0582F2F2BF6A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22AD2D32-7997-4838-ACAE-B92C7008D775}" type="pres">
      <dgm:prSet presAssocID="{7699AD3E-3409-4CD3-B53F-0582F2F2BF6A}" presName="negativeSpace" presStyleCnt="0"/>
      <dgm:spPr/>
    </dgm:pt>
    <dgm:pt modelId="{D893784C-F684-4386-9E26-8DB8D4AE2507}" type="pres">
      <dgm:prSet presAssocID="{7699AD3E-3409-4CD3-B53F-0582F2F2BF6A}" presName="childText" presStyleLbl="conFgAcc1" presStyleIdx="0" presStyleCnt="4">
        <dgm:presLayoutVars>
          <dgm:bulletEnabled val="1"/>
        </dgm:presLayoutVars>
      </dgm:prSet>
      <dgm:spPr/>
    </dgm:pt>
    <dgm:pt modelId="{70BE28A8-BC59-486E-8C9C-BD5CF40658C8}" type="pres">
      <dgm:prSet presAssocID="{CE0EA659-EE63-4255-A998-5369E425E75D}" presName="spaceBetweenRectangles" presStyleCnt="0"/>
      <dgm:spPr/>
    </dgm:pt>
    <dgm:pt modelId="{0CABA873-BC0C-43FE-9077-F0912961651C}" type="pres">
      <dgm:prSet presAssocID="{46C7C882-57A8-4C9B-9C39-4D525E31BC73}" presName="parentLin" presStyleCnt="0"/>
      <dgm:spPr/>
    </dgm:pt>
    <dgm:pt modelId="{5C90D34B-AE58-4F0B-BF0A-F25156902917}" type="pres">
      <dgm:prSet presAssocID="{46C7C882-57A8-4C9B-9C39-4D525E31BC73}" presName="parentLeftMargin" presStyleLbl="node1" presStyleIdx="0" presStyleCnt="4"/>
      <dgm:spPr/>
    </dgm:pt>
    <dgm:pt modelId="{08E75983-8985-438A-B7E0-51ABAADF1C2F}" type="pres">
      <dgm:prSet presAssocID="{46C7C882-57A8-4C9B-9C39-4D525E31BC73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134FE12A-DD56-4D53-A852-4F9830E130AF}" type="pres">
      <dgm:prSet presAssocID="{46C7C882-57A8-4C9B-9C39-4D525E31BC73}" presName="negativeSpace" presStyleCnt="0"/>
      <dgm:spPr/>
    </dgm:pt>
    <dgm:pt modelId="{990D1A61-5BE0-45E4-A790-BA04839B95F0}" type="pres">
      <dgm:prSet presAssocID="{46C7C882-57A8-4C9B-9C39-4D525E31BC73}" presName="childText" presStyleLbl="conFgAcc1" presStyleIdx="1" presStyleCnt="4">
        <dgm:presLayoutVars>
          <dgm:bulletEnabled val="1"/>
        </dgm:presLayoutVars>
      </dgm:prSet>
      <dgm:spPr/>
    </dgm:pt>
    <dgm:pt modelId="{C79B1DBC-5D25-47CE-97D7-B07503118557}" type="pres">
      <dgm:prSet presAssocID="{5143FA0B-17DF-4493-AB62-FA90215D9230}" presName="spaceBetweenRectangles" presStyleCnt="0"/>
      <dgm:spPr/>
    </dgm:pt>
    <dgm:pt modelId="{00B382DA-BFA4-478C-80F1-7D33619D4334}" type="pres">
      <dgm:prSet presAssocID="{4F910122-1688-4F5E-A662-A167D7EA0989}" presName="parentLin" presStyleCnt="0"/>
      <dgm:spPr/>
    </dgm:pt>
    <dgm:pt modelId="{34B7F5DF-014B-45E8-8B3A-1F78019CD997}" type="pres">
      <dgm:prSet presAssocID="{4F910122-1688-4F5E-A662-A167D7EA0989}" presName="parentLeftMargin" presStyleLbl="node1" presStyleIdx="1" presStyleCnt="4"/>
      <dgm:spPr/>
    </dgm:pt>
    <dgm:pt modelId="{B9F1EF3A-8125-4AD1-84BD-C2C776CAED29}" type="pres">
      <dgm:prSet presAssocID="{4F910122-1688-4F5E-A662-A167D7EA098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C5F2C4A-300C-42DC-9C3D-F65B85C9188B}" type="pres">
      <dgm:prSet presAssocID="{4F910122-1688-4F5E-A662-A167D7EA0989}" presName="negativeSpace" presStyleCnt="0"/>
      <dgm:spPr/>
    </dgm:pt>
    <dgm:pt modelId="{09A92FB7-4BE6-4D6B-9B59-372D7BDFB305}" type="pres">
      <dgm:prSet presAssocID="{4F910122-1688-4F5E-A662-A167D7EA0989}" presName="childText" presStyleLbl="conFgAcc1" presStyleIdx="2" presStyleCnt="4">
        <dgm:presLayoutVars>
          <dgm:bulletEnabled val="1"/>
        </dgm:presLayoutVars>
      </dgm:prSet>
      <dgm:spPr/>
    </dgm:pt>
    <dgm:pt modelId="{68AEA32E-5C37-43DE-B1B5-6F02B93F36C4}" type="pres">
      <dgm:prSet presAssocID="{70E34725-1595-4CF7-A3C8-FF575B8D991D}" presName="spaceBetweenRectangles" presStyleCnt="0"/>
      <dgm:spPr/>
    </dgm:pt>
    <dgm:pt modelId="{BC54013F-4433-4385-A974-B4D27B04DEA0}" type="pres">
      <dgm:prSet presAssocID="{242AE8D0-3A9C-4C1E-8CC5-ACDB5AD55FB3}" presName="parentLin" presStyleCnt="0"/>
      <dgm:spPr/>
    </dgm:pt>
    <dgm:pt modelId="{C70AB399-3339-48A8-A1EC-79FDB26C3D3B}" type="pres">
      <dgm:prSet presAssocID="{242AE8D0-3A9C-4C1E-8CC5-ACDB5AD55FB3}" presName="parentLeftMargin" presStyleLbl="node1" presStyleIdx="2" presStyleCnt="4"/>
      <dgm:spPr/>
    </dgm:pt>
    <dgm:pt modelId="{7F515222-F94B-41E8-B6F4-9C6CFE8A2B94}" type="pres">
      <dgm:prSet presAssocID="{242AE8D0-3A9C-4C1E-8CC5-ACDB5AD55FB3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76EB3CE3-73DD-483E-85F2-B7CE02FD3700}" type="pres">
      <dgm:prSet presAssocID="{242AE8D0-3A9C-4C1E-8CC5-ACDB5AD55FB3}" presName="negativeSpace" presStyleCnt="0"/>
      <dgm:spPr/>
    </dgm:pt>
    <dgm:pt modelId="{D8F4A6A7-980C-4C37-91F4-C7EC0DDA7A36}" type="pres">
      <dgm:prSet presAssocID="{242AE8D0-3A9C-4C1E-8CC5-ACDB5AD55FB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C081D700-E537-4FC8-9A82-EC38B6DA014F}" srcId="{4F910122-1688-4F5E-A662-A167D7EA0989}" destId="{3CF54B75-94CF-4C33-9F24-F76B94542C09}" srcOrd="1" destOrd="0" parTransId="{014B2D9F-469D-48B9-ACCA-DA57F69903FF}" sibTransId="{C1D2D8A5-9B35-414E-BD13-1AB53956509C}"/>
    <dgm:cxn modelId="{D3D1DF17-A0D4-419A-A086-F5EBD5484B09}" type="presOf" srcId="{4F910122-1688-4F5E-A662-A167D7EA0989}" destId="{B9F1EF3A-8125-4AD1-84BD-C2C776CAED29}" srcOrd="1" destOrd="0" presId="urn:microsoft.com/office/officeart/2005/8/layout/list1"/>
    <dgm:cxn modelId="{ED0FB325-0CF2-42C0-8A91-EE0493D1ACBA}" type="presOf" srcId="{7699AD3E-3409-4CD3-B53F-0582F2F2BF6A}" destId="{297157A0-F443-4790-B83F-677D7DA012B0}" srcOrd="1" destOrd="0" presId="urn:microsoft.com/office/officeart/2005/8/layout/list1"/>
    <dgm:cxn modelId="{A974C431-1561-4FC9-93C1-97750A98D1E5}" type="presOf" srcId="{7699AD3E-3409-4CD3-B53F-0582F2F2BF6A}" destId="{A9F02E2E-7183-4EC2-81A6-3BB179495510}" srcOrd="0" destOrd="0" presId="urn:microsoft.com/office/officeart/2005/8/layout/list1"/>
    <dgm:cxn modelId="{E4472136-E683-4976-BAB4-71F52BBC4F43}" srcId="{71BD3E92-4D3A-4EDE-BB92-AF9335BB9C59}" destId="{4F910122-1688-4F5E-A662-A167D7EA0989}" srcOrd="2" destOrd="0" parTransId="{53C8B966-782F-40F3-AEF5-C35ED93DAE5F}" sibTransId="{70E34725-1595-4CF7-A3C8-FF575B8D991D}"/>
    <dgm:cxn modelId="{D112824B-6E04-431B-9A69-FCCA204257AD}" srcId="{46C7C882-57A8-4C9B-9C39-4D525E31BC73}" destId="{C51304A8-3FE2-47AE-84C3-C662C85E0CD6}" srcOrd="1" destOrd="0" parTransId="{8B13B740-D45C-4313-9AEF-64838A59935D}" sibTransId="{FCD9C4C9-B582-4C2A-9B9D-2DB86027ED5C}"/>
    <dgm:cxn modelId="{33258C6C-C595-4233-ADB6-3B38566B7D59}" type="presOf" srcId="{46C7C882-57A8-4C9B-9C39-4D525E31BC73}" destId="{5C90D34B-AE58-4F0B-BF0A-F25156902917}" srcOrd="0" destOrd="0" presId="urn:microsoft.com/office/officeart/2005/8/layout/list1"/>
    <dgm:cxn modelId="{9E5A0B53-AFFA-4B1C-BCD8-41CEB5542189}" type="presOf" srcId="{A43B91D5-1A2F-4398-8645-7C4655854672}" destId="{990D1A61-5BE0-45E4-A790-BA04839B95F0}" srcOrd="0" destOrd="0" presId="urn:microsoft.com/office/officeart/2005/8/layout/list1"/>
    <dgm:cxn modelId="{8E2F8D7B-EFB4-4224-8662-48CA8D936B67}" srcId="{4F910122-1688-4F5E-A662-A167D7EA0989}" destId="{B5B0FE6F-C886-471D-8B79-66DE6E7B2E82}" srcOrd="0" destOrd="0" parTransId="{6CF82ECC-B370-4297-8975-C69F819A4AF7}" sibTransId="{49B6D5A8-5C71-483D-9499-B1463CEABEBB}"/>
    <dgm:cxn modelId="{0192B787-D548-4177-9FEA-6EFAC9094491}" type="presOf" srcId="{C51304A8-3FE2-47AE-84C3-C662C85E0CD6}" destId="{990D1A61-5BE0-45E4-A790-BA04839B95F0}" srcOrd="0" destOrd="1" presId="urn:microsoft.com/office/officeart/2005/8/layout/list1"/>
    <dgm:cxn modelId="{9C3AFF89-C4B2-45CB-916F-D47FB898D667}" srcId="{242AE8D0-3A9C-4C1E-8CC5-ACDB5AD55FB3}" destId="{4793031E-8E29-42F9-A97F-4226D8508D44}" srcOrd="0" destOrd="0" parTransId="{52E71A81-BAD9-4C19-8D1E-3EF7D01FB841}" sibTransId="{08C1DE1D-6E84-4F54-8F2A-B2C8CC5A4AB5}"/>
    <dgm:cxn modelId="{E769058C-560D-483D-A32B-BE7F16821274}" srcId="{7699AD3E-3409-4CD3-B53F-0582F2F2BF6A}" destId="{8428AC94-DB7E-4FF3-84BB-CDC579BD8BCF}" srcOrd="0" destOrd="0" parTransId="{3CCD4C6C-9F7F-44E3-9C6F-BB93886C2D9E}" sibTransId="{37F2860E-5CEB-4746-9358-8FA7E38B3E42}"/>
    <dgm:cxn modelId="{44F16B8D-881F-412E-8CA2-4D0B5A52E4AF}" srcId="{71BD3E92-4D3A-4EDE-BB92-AF9335BB9C59}" destId="{242AE8D0-3A9C-4C1E-8CC5-ACDB5AD55FB3}" srcOrd="3" destOrd="0" parTransId="{38E7E27D-4AF6-46E5-9042-3052EF3F630D}" sibTransId="{0E410231-5E8B-4B71-AF11-57C392BD9CB0}"/>
    <dgm:cxn modelId="{1566DA91-02C5-4441-B245-9D2107904BA7}" type="presOf" srcId="{71BD3E92-4D3A-4EDE-BB92-AF9335BB9C59}" destId="{81EF3BDD-0B5B-4F1D-9EF5-53C7A443B175}" srcOrd="0" destOrd="0" presId="urn:microsoft.com/office/officeart/2005/8/layout/list1"/>
    <dgm:cxn modelId="{AC5C259C-D3CB-4187-91C5-E403FD9072A8}" srcId="{242AE8D0-3A9C-4C1E-8CC5-ACDB5AD55FB3}" destId="{59DFE7F8-8A08-4E63-A50F-34BA5A5DF667}" srcOrd="1" destOrd="0" parTransId="{F3FACAD4-0BBB-4FEA-9D74-E7A4D98E99D5}" sibTransId="{3AD6311B-0CA0-4914-AF18-B8DDAB1ACCB6}"/>
    <dgm:cxn modelId="{3B3396A6-3610-41EF-AD84-102DBBEEE984}" srcId="{46C7C882-57A8-4C9B-9C39-4D525E31BC73}" destId="{A43B91D5-1A2F-4398-8645-7C4655854672}" srcOrd="0" destOrd="0" parTransId="{D6218661-CD91-4FAC-9A9C-6F07A9940B8D}" sibTransId="{BAD4B6B9-0326-463E-9FC7-FB1597B204E4}"/>
    <dgm:cxn modelId="{C37A93AF-E01F-4A81-A8C8-8DC27B06B1A4}" type="presOf" srcId="{46C7C882-57A8-4C9B-9C39-4D525E31BC73}" destId="{08E75983-8985-438A-B7E0-51ABAADF1C2F}" srcOrd="1" destOrd="0" presId="urn:microsoft.com/office/officeart/2005/8/layout/list1"/>
    <dgm:cxn modelId="{E51605B6-FDA6-47CE-96FA-E4A751E5EE6E}" type="presOf" srcId="{8428AC94-DB7E-4FF3-84BB-CDC579BD8BCF}" destId="{D893784C-F684-4386-9E26-8DB8D4AE2507}" srcOrd="0" destOrd="0" presId="urn:microsoft.com/office/officeart/2005/8/layout/list1"/>
    <dgm:cxn modelId="{724A31B7-5D1C-4ADA-BFC4-6E0905546A48}" srcId="{71BD3E92-4D3A-4EDE-BB92-AF9335BB9C59}" destId="{7699AD3E-3409-4CD3-B53F-0582F2F2BF6A}" srcOrd="0" destOrd="0" parTransId="{B2431EEF-9793-46F3-B885-66ABA2BB9234}" sibTransId="{CE0EA659-EE63-4255-A998-5369E425E75D}"/>
    <dgm:cxn modelId="{1F4A83CC-F711-4DA2-A140-E815EEE7D06A}" type="presOf" srcId="{59DFE7F8-8A08-4E63-A50F-34BA5A5DF667}" destId="{D8F4A6A7-980C-4C37-91F4-C7EC0DDA7A36}" srcOrd="0" destOrd="1" presId="urn:microsoft.com/office/officeart/2005/8/layout/list1"/>
    <dgm:cxn modelId="{61F4A6D3-9A5A-47A3-8F06-B94071A398BB}" type="presOf" srcId="{4F910122-1688-4F5E-A662-A167D7EA0989}" destId="{34B7F5DF-014B-45E8-8B3A-1F78019CD997}" srcOrd="0" destOrd="0" presId="urn:microsoft.com/office/officeart/2005/8/layout/list1"/>
    <dgm:cxn modelId="{FA7797D6-73DC-4547-80FC-81EEFF8B34A7}" type="presOf" srcId="{4793031E-8E29-42F9-A97F-4226D8508D44}" destId="{D8F4A6A7-980C-4C37-91F4-C7EC0DDA7A36}" srcOrd="0" destOrd="0" presId="urn:microsoft.com/office/officeart/2005/8/layout/list1"/>
    <dgm:cxn modelId="{665906DE-1FA7-447E-9B4F-DC3946E18EEC}" type="presOf" srcId="{B5B0FE6F-C886-471D-8B79-66DE6E7B2E82}" destId="{09A92FB7-4BE6-4D6B-9B59-372D7BDFB305}" srcOrd="0" destOrd="0" presId="urn:microsoft.com/office/officeart/2005/8/layout/list1"/>
    <dgm:cxn modelId="{2EF7C8EB-70FE-4EAA-B976-32347CA86504}" type="presOf" srcId="{242AE8D0-3A9C-4C1E-8CC5-ACDB5AD55FB3}" destId="{7F515222-F94B-41E8-B6F4-9C6CFE8A2B94}" srcOrd="1" destOrd="0" presId="urn:microsoft.com/office/officeart/2005/8/layout/list1"/>
    <dgm:cxn modelId="{367D8BEC-D866-4F1F-AC5F-D7402C7A7CA9}" srcId="{71BD3E92-4D3A-4EDE-BB92-AF9335BB9C59}" destId="{46C7C882-57A8-4C9B-9C39-4D525E31BC73}" srcOrd="1" destOrd="0" parTransId="{89D58FF2-E6BF-4AC3-B814-D7F5DDF8E13B}" sibTransId="{5143FA0B-17DF-4493-AB62-FA90215D9230}"/>
    <dgm:cxn modelId="{237A89F6-81FD-4201-8F0A-56849A281072}" type="presOf" srcId="{242AE8D0-3A9C-4C1E-8CC5-ACDB5AD55FB3}" destId="{C70AB399-3339-48A8-A1EC-79FDB26C3D3B}" srcOrd="0" destOrd="0" presId="urn:microsoft.com/office/officeart/2005/8/layout/list1"/>
    <dgm:cxn modelId="{B34248FB-998B-4246-BA0F-9872BE82305F}" type="presOf" srcId="{3CF54B75-94CF-4C33-9F24-F76B94542C09}" destId="{09A92FB7-4BE6-4D6B-9B59-372D7BDFB305}" srcOrd="0" destOrd="1" presId="urn:microsoft.com/office/officeart/2005/8/layout/list1"/>
    <dgm:cxn modelId="{1B862940-1C02-49A2-B9EE-5CF2D44A477E}" type="presParOf" srcId="{81EF3BDD-0B5B-4F1D-9EF5-53C7A443B175}" destId="{B1DF042D-DA82-4895-AEFA-191389793404}" srcOrd="0" destOrd="0" presId="urn:microsoft.com/office/officeart/2005/8/layout/list1"/>
    <dgm:cxn modelId="{0922294C-0F69-41E0-BBC0-51A6E965F900}" type="presParOf" srcId="{B1DF042D-DA82-4895-AEFA-191389793404}" destId="{A9F02E2E-7183-4EC2-81A6-3BB179495510}" srcOrd="0" destOrd="0" presId="urn:microsoft.com/office/officeart/2005/8/layout/list1"/>
    <dgm:cxn modelId="{45994828-4E0E-426C-A013-515C2C5F4501}" type="presParOf" srcId="{B1DF042D-DA82-4895-AEFA-191389793404}" destId="{297157A0-F443-4790-B83F-677D7DA012B0}" srcOrd="1" destOrd="0" presId="urn:microsoft.com/office/officeart/2005/8/layout/list1"/>
    <dgm:cxn modelId="{C58D55F0-10C7-4E04-B953-2AACB5C439F2}" type="presParOf" srcId="{81EF3BDD-0B5B-4F1D-9EF5-53C7A443B175}" destId="{22AD2D32-7997-4838-ACAE-B92C7008D775}" srcOrd="1" destOrd="0" presId="urn:microsoft.com/office/officeart/2005/8/layout/list1"/>
    <dgm:cxn modelId="{46E2C543-6F53-473A-AA0E-A54E7C9F3E31}" type="presParOf" srcId="{81EF3BDD-0B5B-4F1D-9EF5-53C7A443B175}" destId="{D893784C-F684-4386-9E26-8DB8D4AE2507}" srcOrd="2" destOrd="0" presId="urn:microsoft.com/office/officeart/2005/8/layout/list1"/>
    <dgm:cxn modelId="{9993E878-5B73-4B0C-93E9-FD4E90E8AB0A}" type="presParOf" srcId="{81EF3BDD-0B5B-4F1D-9EF5-53C7A443B175}" destId="{70BE28A8-BC59-486E-8C9C-BD5CF40658C8}" srcOrd="3" destOrd="0" presId="urn:microsoft.com/office/officeart/2005/8/layout/list1"/>
    <dgm:cxn modelId="{E03A1E61-A91A-4459-872B-CECB17F2EF70}" type="presParOf" srcId="{81EF3BDD-0B5B-4F1D-9EF5-53C7A443B175}" destId="{0CABA873-BC0C-43FE-9077-F0912961651C}" srcOrd="4" destOrd="0" presId="urn:microsoft.com/office/officeart/2005/8/layout/list1"/>
    <dgm:cxn modelId="{791BFF80-AF83-4A1F-AC7B-9FA197CC6C97}" type="presParOf" srcId="{0CABA873-BC0C-43FE-9077-F0912961651C}" destId="{5C90D34B-AE58-4F0B-BF0A-F25156902917}" srcOrd="0" destOrd="0" presId="urn:microsoft.com/office/officeart/2005/8/layout/list1"/>
    <dgm:cxn modelId="{98A88660-9A64-49D7-8034-48C7C7141582}" type="presParOf" srcId="{0CABA873-BC0C-43FE-9077-F0912961651C}" destId="{08E75983-8985-438A-B7E0-51ABAADF1C2F}" srcOrd="1" destOrd="0" presId="urn:microsoft.com/office/officeart/2005/8/layout/list1"/>
    <dgm:cxn modelId="{EC294480-27E2-4FCE-A325-3694BF4161D9}" type="presParOf" srcId="{81EF3BDD-0B5B-4F1D-9EF5-53C7A443B175}" destId="{134FE12A-DD56-4D53-A852-4F9830E130AF}" srcOrd="5" destOrd="0" presId="urn:microsoft.com/office/officeart/2005/8/layout/list1"/>
    <dgm:cxn modelId="{6E189529-F2F7-4E5E-9300-6AACD0A8CACD}" type="presParOf" srcId="{81EF3BDD-0B5B-4F1D-9EF5-53C7A443B175}" destId="{990D1A61-5BE0-45E4-A790-BA04839B95F0}" srcOrd="6" destOrd="0" presId="urn:microsoft.com/office/officeart/2005/8/layout/list1"/>
    <dgm:cxn modelId="{BCAC1B63-0177-40E0-8EB6-748C8FE999C4}" type="presParOf" srcId="{81EF3BDD-0B5B-4F1D-9EF5-53C7A443B175}" destId="{C79B1DBC-5D25-47CE-97D7-B07503118557}" srcOrd="7" destOrd="0" presId="urn:microsoft.com/office/officeart/2005/8/layout/list1"/>
    <dgm:cxn modelId="{7E9C6E6C-2B8F-41E7-AA48-D136036BFD47}" type="presParOf" srcId="{81EF3BDD-0B5B-4F1D-9EF5-53C7A443B175}" destId="{00B382DA-BFA4-478C-80F1-7D33619D4334}" srcOrd="8" destOrd="0" presId="urn:microsoft.com/office/officeart/2005/8/layout/list1"/>
    <dgm:cxn modelId="{EC4720C8-EC75-43E1-9BC0-92FE27196E40}" type="presParOf" srcId="{00B382DA-BFA4-478C-80F1-7D33619D4334}" destId="{34B7F5DF-014B-45E8-8B3A-1F78019CD997}" srcOrd="0" destOrd="0" presId="urn:microsoft.com/office/officeart/2005/8/layout/list1"/>
    <dgm:cxn modelId="{8CEE53D5-F0D2-4B0E-B00A-254574D3E5C2}" type="presParOf" srcId="{00B382DA-BFA4-478C-80F1-7D33619D4334}" destId="{B9F1EF3A-8125-4AD1-84BD-C2C776CAED29}" srcOrd="1" destOrd="0" presId="urn:microsoft.com/office/officeart/2005/8/layout/list1"/>
    <dgm:cxn modelId="{CA49F637-AB6A-4529-A40C-0C57A209A406}" type="presParOf" srcId="{81EF3BDD-0B5B-4F1D-9EF5-53C7A443B175}" destId="{DC5F2C4A-300C-42DC-9C3D-F65B85C9188B}" srcOrd="9" destOrd="0" presId="urn:microsoft.com/office/officeart/2005/8/layout/list1"/>
    <dgm:cxn modelId="{003BA082-A576-42A2-8124-65B535DDA1E4}" type="presParOf" srcId="{81EF3BDD-0B5B-4F1D-9EF5-53C7A443B175}" destId="{09A92FB7-4BE6-4D6B-9B59-372D7BDFB305}" srcOrd="10" destOrd="0" presId="urn:microsoft.com/office/officeart/2005/8/layout/list1"/>
    <dgm:cxn modelId="{26B6F7CF-EAE4-40AF-9306-27AB41A3E45E}" type="presParOf" srcId="{81EF3BDD-0B5B-4F1D-9EF5-53C7A443B175}" destId="{68AEA32E-5C37-43DE-B1B5-6F02B93F36C4}" srcOrd="11" destOrd="0" presId="urn:microsoft.com/office/officeart/2005/8/layout/list1"/>
    <dgm:cxn modelId="{17E24289-57E4-4B81-AA27-A4DA80A10ABE}" type="presParOf" srcId="{81EF3BDD-0B5B-4F1D-9EF5-53C7A443B175}" destId="{BC54013F-4433-4385-A974-B4D27B04DEA0}" srcOrd="12" destOrd="0" presId="urn:microsoft.com/office/officeart/2005/8/layout/list1"/>
    <dgm:cxn modelId="{DC07AB92-90DE-48C2-B1CF-A388EEFD06D1}" type="presParOf" srcId="{BC54013F-4433-4385-A974-B4D27B04DEA0}" destId="{C70AB399-3339-48A8-A1EC-79FDB26C3D3B}" srcOrd="0" destOrd="0" presId="urn:microsoft.com/office/officeart/2005/8/layout/list1"/>
    <dgm:cxn modelId="{726BF366-3962-47D4-95F0-7036CE920849}" type="presParOf" srcId="{BC54013F-4433-4385-A974-B4D27B04DEA0}" destId="{7F515222-F94B-41E8-B6F4-9C6CFE8A2B94}" srcOrd="1" destOrd="0" presId="urn:microsoft.com/office/officeart/2005/8/layout/list1"/>
    <dgm:cxn modelId="{6176B8BC-8FCE-4C26-A389-6B8B158933CF}" type="presParOf" srcId="{81EF3BDD-0B5B-4F1D-9EF5-53C7A443B175}" destId="{76EB3CE3-73DD-483E-85F2-B7CE02FD3700}" srcOrd="13" destOrd="0" presId="urn:microsoft.com/office/officeart/2005/8/layout/list1"/>
    <dgm:cxn modelId="{B58D227C-B3D2-4C47-8CC9-5F070902A397}" type="presParOf" srcId="{81EF3BDD-0B5B-4F1D-9EF5-53C7A443B175}" destId="{D8F4A6A7-980C-4C37-91F4-C7EC0DDA7A3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90CFD6-7DD6-4708-8471-4FD6360B4031}">
      <dsp:nvSpPr>
        <dsp:cNvPr id="0" name=""/>
        <dsp:cNvSpPr/>
      </dsp:nvSpPr>
      <dsp:spPr>
        <a:xfrm>
          <a:off x="3055" y="1003944"/>
          <a:ext cx="1837531" cy="725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Data Components</a:t>
          </a:r>
        </a:p>
      </dsp:txBody>
      <dsp:txXfrm>
        <a:off x="3055" y="1003944"/>
        <a:ext cx="1837531" cy="725074"/>
      </dsp:txXfrm>
    </dsp:sp>
    <dsp:sp modelId="{339D7856-D31C-42D0-A574-06B1D6FA052C}">
      <dsp:nvSpPr>
        <dsp:cNvPr id="0" name=""/>
        <dsp:cNvSpPr/>
      </dsp:nvSpPr>
      <dsp:spPr>
        <a:xfrm>
          <a:off x="3055" y="1729018"/>
          <a:ext cx="1837531" cy="268570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Table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Relationship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Column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Choice column</a:t>
          </a:r>
        </a:p>
      </dsp:txBody>
      <dsp:txXfrm>
        <a:off x="3055" y="1729018"/>
        <a:ext cx="1837531" cy="2685703"/>
      </dsp:txXfrm>
    </dsp:sp>
    <dsp:sp modelId="{35303DEF-BB91-40E6-907E-05767A441173}">
      <dsp:nvSpPr>
        <dsp:cNvPr id="0" name=""/>
        <dsp:cNvSpPr/>
      </dsp:nvSpPr>
      <dsp:spPr>
        <a:xfrm>
          <a:off x="2097841" y="1003944"/>
          <a:ext cx="1837531" cy="725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UI Components</a:t>
          </a:r>
        </a:p>
      </dsp:txBody>
      <dsp:txXfrm>
        <a:off x="2097841" y="1003944"/>
        <a:ext cx="1837531" cy="725074"/>
      </dsp:txXfrm>
    </dsp:sp>
    <dsp:sp modelId="{98D707E4-4F90-4BB6-8F5A-EEB0AF526995}">
      <dsp:nvSpPr>
        <dsp:cNvPr id="0" name=""/>
        <dsp:cNvSpPr/>
      </dsp:nvSpPr>
      <dsp:spPr>
        <a:xfrm>
          <a:off x="2097841" y="1729018"/>
          <a:ext cx="1837531" cy="268570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App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Site map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Form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View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Custom page</a:t>
          </a:r>
        </a:p>
      </dsp:txBody>
      <dsp:txXfrm>
        <a:off x="2097841" y="1729018"/>
        <a:ext cx="1837531" cy="2685703"/>
      </dsp:txXfrm>
    </dsp:sp>
    <dsp:sp modelId="{CE408303-9BEA-467B-91C5-6B1B7B935D9F}">
      <dsp:nvSpPr>
        <dsp:cNvPr id="0" name=""/>
        <dsp:cNvSpPr/>
      </dsp:nvSpPr>
      <dsp:spPr>
        <a:xfrm>
          <a:off x="4192627" y="1003944"/>
          <a:ext cx="1837531" cy="725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Logic Components</a:t>
          </a:r>
        </a:p>
      </dsp:txBody>
      <dsp:txXfrm>
        <a:off x="4192627" y="1003944"/>
        <a:ext cx="1837531" cy="725074"/>
      </dsp:txXfrm>
    </dsp:sp>
    <dsp:sp modelId="{466F5642-EF6B-40D6-93EE-8BC4866C15E4}">
      <dsp:nvSpPr>
        <dsp:cNvPr id="0" name=""/>
        <dsp:cNvSpPr/>
      </dsp:nvSpPr>
      <dsp:spPr>
        <a:xfrm>
          <a:off x="4192627" y="1729018"/>
          <a:ext cx="1837531" cy="268570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Business process flow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Workflow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Action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Business rule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Power Automate flow</a:t>
          </a:r>
        </a:p>
      </dsp:txBody>
      <dsp:txXfrm>
        <a:off x="4192627" y="1729018"/>
        <a:ext cx="1837531" cy="2685703"/>
      </dsp:txXfrm>
    </dsp:sp>
    <dsp:sp modelId="{34864933-CF42-4567-851B-2837BFD37845}">
      <dsp:nvSpPr>
        <dsp:cNvPr id="0" name=""/>
        <dsp:cNvSpPr/>
      </dsp:nvSpPr>
      <dsp:spPr>
        <a:xfrm>
          <a:off x="6287412" y="1003944"/>
          <a:ext cx="1837531" cy="7250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Visualization Components</a:t>
          </a:r>
        </a:p>
      </dsp:txBody>
      <dsp:txXfrm>
        <a:off x="6287412" y="1003944"/>
        <a:ext cx="1837531" cy="725074"/>
      </dsp:txXfrm>
    </dsp:sp>
    <dsp:sp modelId="{7A846D19-BAE0-42D0-8857-48141AAF89F2}">
      <dsp:nvSpPr>
        <dsp:cNvPr id="0" name=""/>
        <dsp:cNvSpPr/>
      </dsp:nvSpPr>
      <dsp:spPr>
        <a:xfrm>
          <a:off x="6287412" y="1729018"/>
          <a:ext cx="1837531" cy="268570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Chart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Dashboard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Embedded Power BI element</a:t>
          </a:r>
        </a:p>
      </dsp:txBody>
      <dsp:txXfrm>
        <a:off x="6287412" y="1729018"/>
        <a:ext cx="1837531" cy="26857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93784C-F684-4386-9E26-8DB8D4AE2507}">
      <dsp:nvSpPr>
        <dsp:cNvPr id="0" name=""/>
        <dsp:cNvSpPr/>
      </dsp:nvSpPr>
      <dsp:spPr>
        <a:xfrm>
          <a:off x="0" y="301073"/>
          <a:ext cx="8128000" cy="7229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354076" rIns="630823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Table designer</a:t>
          </a:r>
        </a:p>
      </dsp:txBody>
      <dsp:txXfrm>
        <a:off x="0" y="301073"/>
        <a:ext cx="8128000" cy="722925"/>
      </dsp:txXfrm>
    </dsp:sp>
    <dsp:sp modelId="{297157A0-F443-4790-B83F-677D7DA012B0}">
      <dsp:nvSpPr>
        <dsp:cNvPr id="0" name=""/>
        <dsp:cNvSpPr/>
      </dsp:nvSpPr>
      <dsp:spPr>
        <a:xfrm>
          <a:off x="406400" y="50153"/>
          <a:ext cx="5689600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Data components</a:t>
          </a:r>
        </a:p>
      </dsp:txBody>
      <dsp:txXfrm>
        <a:off x="430898" y="74651"/>
        <a:ext cx="5640604" cy="452844"/>
      </dsp:txXfrm>
    </dsp:sp>
    <dsp:sp modelId="{990D1A61-5BE0-45E4-A790-BA04839B95F0}">
      <dsp:nvSpPr>
        <dsp:cNvPr id="0" name=""/>
        <dsp:cNvSpPr/>
      </dsp:nvSpPr>
      <dsp:spPr>
        <a:xfrm>
          <a:off x="0" y="1366718"/>
          <a:ext cx="8128000" cy="99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354076" rIns="630823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View designer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Form designer</a:t>
          </a:r>
        </a:p>
      </dsp:txBody>
      <dsp:txXfrm>
        <a:off x="0" y="1366718"/>
        <a:ext cx="8128000" cy="990675"/>
      </dsp:txXfrm>
    </dsp:sp>
    <dsp:sp modelId="{08E75983-8985-438A-B7E0-51ABAADF1C2F}">
      <dsp:nvSpPr>
        <dsp:cNvPr id="0" name=""/>
        <dsp:cNvSpPr/>
      </dsp:nvSpPr>
      <dsp:spPr>
        <a:xfrm>
          <a:off x="406400" y="1115798"/>
          <a:ext cx="5689600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UI components</a:t>
          </a:r>
        </a:p>
      </dsp:txBody>
      <dsp:txXfrm>
        <a:off x="430898" y="1140296"/>
        <a:ext cx="5640604" cy="452844"/>
      </dsp:txXfrm>
    </dsp:sp>
    <dsp:sp modelId="{09A92FB7-4BE6-4D6B-9B59-372D7BDFB305}">
      <dsp:nvSpPr>
        <dsp:cNvPr id="0" name=""/>
        <dsp:cNvSpPr/>
      </dsp:nvSpPr>
      <dsp:spPr>
        <a:xfrm>
          <a:off x="0" y="2700113"/>
          <a:ext cx="8128000" cy="99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354076" rIns="630823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Business rule designer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Business process flow designer</a:t>
          </a:r>
        </a:p>
      </dsp:txBody>
      <dsp:txXfrm>
        <a:off x="0" y="2700113"/>
        <a:ext cx="8128000" cy="990675"/>
      </dsp:txXfrm>
    </dsp:sp>
    <dsp:sp modelId="{B9F1EF3A-8125-4AD1-84BD-C2C776CAED29}">
      <dsp:nvSpPr>
        <dsp:cNvPr id="0" name=""/>
        <dsp:cNvSpPr/>
      </dsp:nvSpPr>
      <dsp:spPr>
        <a:xfrm>
          <a:off x="406400" y="2449193"/>
          <a:ext cx="5689600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Logic components</a:t>
          </a:r>
        </a:p>
      </dsp:txBody>
      <dsp:txXfrm>
        <a:off x="430898" y="2473691"/>
        <a:ext cx="5640604" cy="452844"/>
      </dsp:txXfrm>
    </dsp:sp>
    <dsp:sp modelId="{D8F4A6A7-980C-4C37-91F4-C7EC0DDA7A36}">
      <dsp:nvSpPr>
        <dsp:cNvPr id="0" name=""/>
        <dsp:cNvSpPr/>
      </dsp:nvSpPr>
      <dsp:spPr>
        <a:xfrm>
          <a:off x="0" y="4033508"/>
          <a:ext cx="8128000" cy="99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354076" rIns="630823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Dashboard designer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Chart designer</a:t>
          </a:r>
        </a:p>
      </dsp:txBody>
      <dsp:txXfrm>
        <a:off x="0" y="4033508"/>
        <a:ext cx="8128000" cy="990675"/>
      </dsp:txXfrm>
    </dsp:sp>
    <dsp:sp modelId="{7F515222-F94B-41E8-B6F4-9C6CFE8A2B94}">
      <dsp:nvSpPr>
        <dsp:cNvPr id="0" name=""/>
        <dsp:cNvSpPr/>
      </dsp:nvSpPr>
      <dsp:spPr>
        <a:xfrm>
          <a:off x="406400" y="3782588"/>
          <a:ext cx="5689600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Visualization components</a:t>
          </a:r>
        </a:p>
      </dsp:txBody>
      <dsp:txXfrm>
        <a:off x="430898" y="3807086"/>
        <a:ext cx="5640604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6/22/2023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6/22/2023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marR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2pPr>
            <a:lvl3pPr marL="803275" marR="0" indent="-174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3pPr>
            <a:lvl4pPr marL="1144588" indent="-230188">
              <a:buClr>
                <a:srgbClr val="009DDC"/>
              </a:buClr>
              <a:buFont typeface="Arial" panose="020B0604020202020204" pitchFamily="34" charset="0"/>
              <a:buChar char="•"/>
              <a:defRPr lang="en-US" dirty="0"/>
            </a:lvl4pPr>
            <a:lvl5pPr marL="1146175" indent="0">
              <a:buNone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2023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32384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2023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27" r:id="rId16"/>
    <p:sldLayoutId id="2147483828" r:id="rId17"/>
    <p:sldLayoutId id="2147483829" r:id="rId18"/>
    <p:sldLayoutId id="2147483830" r:id="rId19"/>
    <p:sldLayoutId id="2147483831" r:id="rId20"/>
    <p:sldLayoutId id="2147483832" r:id="rId21"/>
    <p:sldLayoutId id="2147483833" r:id="rId22"/>
    <p:sldLayoutId id="2147483834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sv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pPr marL="342900" indent="-342900">
              <a:buFont typeface="+mj-lt"/>
              <a:buAutoNum type="alphaUcPeriod"/>
            </a:pPr>
            <a:r>
              <a:rPr lang="en-US" dirty="0"/>
              <a:t>Create Model-Driven Apps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Add Visualizations and Reports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Model-Driven Apps</a:t>
            </a:r>
          </a:p>
        </p:txBody>
      </p:sp>
    </p:spTree>
    <p:extLst>
      <p:ext uri="{BB962C8B-B14F-4D97-AF65-F5344CB8AC3E}">
        <p14:creationId xmlns:p14="http://schemas.microsoft.com/office/powerpoint/2010/main" val="1004879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3313F-F11C-FCAF-CAE2-83D2C21AB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Rules (Slide 2 of 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C65BF3-1CF7-093B-BF16-4B2032B29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DD7B093-66AF-9165-F931-D91CA1A090EF}"/>
              </a:ext>
            </a:extLst>
          </p:cNvPr>
          <p:cNvGrpSpPr/>
          <p:nvPr/>
        </p:nvGrpSpPr>
        <p:grpSpPr>
          <a:xfrm>
            <a:off x="253067" y="1333763"/>
            <a:ext cx="10944449" cy="4819929"/>
            <a:chOff x="253067" y="1333763"/>
            <a:chExt cx="10944449" cy="481992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316D523-3DEA-6B32-2E4E-2A826E74E2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15985" y="1333763"/>
              <a:ext cx="9160030" cy="4705385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8C4319B-7065-8AB1-EC0C-A7A47060F8BB}"/>
                </a:ext>
              </a:extLst>
            </p:cNvPr>
            <p:cNvSpPr/>
            <p:nvPr/>
          </p:nvSpPr>
          <p:spPr>
            <a:xfrm>
              <a:off x="1686757" y="2601157"/>
              <a:ext cx="2388093" cy="1020932"/>
            </a:xfrm>
            <a:prstGeom prst="rect">
              <a:avLst/>
            </a:prstGeom>
            <a:noFill/>
            <a:ln w="28575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24D47B2-561C-61D1-38A6-E64D7037773A}"/>
                </a:ext>
              </a:extLst>
            </p:cNvPr>
            <p:cNvSpPr/>
            <p:nvPr/>
          </p:nvSpPr>
          <p:spPr>
            <a:xfrm>
              <a:off x="4172976" y="4336004"/>
              <a:ext cx="3846047" cy="1123025"/>
            </a:xfrm>
            <a:prstGeom prst="rect">
              <a:avLst/>
            </a:prstGeom>
            <a:noFill/>
            <a:ln w="28575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E8AD566-CDEB-78E8-0567-89D686DB52AF}"/>
                </a:ext>
              </a:extLst>
            </p:cNvPr>
            <p:cNvSpPr/>
            <p:nvPr/>
          </p:nvSpPr>
          <p:spPr>
            <a:xfrm>
              <a:off x="3098307" y="1660124"/>
              <a:ext cx="195309" cy="239697"/>
            </a:xfrm>
            <a:prstGeom prst="rect">
              <a:avLst/>
            </a:prstGeom>
            <a:noFill/>
            <a:ln w="28575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0" name="Line 315">
              <a:extLst>
                <a:ext uri="{FF2B5EF4-FFF2-40B4-BE49-F238E27FC236}">
                  <a16:creationId xmlns:a16="http://schemas.microsoft.com/office/drawing/2014/main" id="{358E560E-D911-9009-B614-5435260238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39918" y="1783129"/>
              <a:ext cx="9713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99449D06-FF48-56CE-7C07-2720BD8A6FA4}"/>
                </a:ext>
              </a:extLst>
            </p:cNvPr>
            <p:cNvSpPr/>
            <p:nvPr/>
          </p:nvSpPr>
          <p:spPr>
            <a:xfrm>
              <a:off x="4008432" y="1519233"/>
              <a:ext cx="1724025" cy="4865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Expand to edit rule title and description</a:t>
              </a:r>
            </a:p>
          </p:txBody>
        </p:sp>
        <p:sp>
          <p:nvSpPr>
            <p:cNvPr id="12" name="Line 315">
              <a:extLst>
                <a:ext uri="{FF2B5EF4-FFF2-40B4-BE49-F238E27FC236}">
                  <a16:creationId xmlns:a16="http://schemas.microsoft.com/office/drawing/2014/main" id="{1C7D0965-6E60-4C02-6B4D-849CC125AE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8282" y="3137535"/>
              <a:ext cx="498475" cy="0"/>
            </a:xfrm>
            <a:prstGeom prst="line">
              <a:avLst/>
            </a:prstGeom>
            <a:noFill/>
            <a:ln w="19050">
              <a:solidFill>
                <a:srgbClr val="01A1DD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715F94EC-0956-D979-5512-F7858D834A77}"/>
                </a:ext>
              </a:extLst>
            </p:cNvPr>
            <p:cNvSpPr/>
            <p:nvPr/>
          </p:nvSpPr>
          <p:spPr>
            <a:xfrm>
              <a:off x="253067" y="3000216"/>
              <a:ext cx="1177532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Condition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ECF7E99-A96C-DFD9-EF10-D412DBF92876}"/>
                </a:ext>
              </a:extLst>
            </p:cNvPr>
            <p:cNvSpPr/>
            <p:nvPr/>
          </p:nvSpPr>
          <p:spPr>
            <a:xfrm>
              <a:off x="8267102" y="3474815"/>
              <a:ext cx="2411974" cy="2188459"/>
            </a:xfrm>
            <a:prstGeom prst="rect">
              <a:avLst/>
            </a:prstGeom>
            <a:noFill/>
            <a:ln w="28575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5" name="Line 315">
              <a:extLst>
                <a:ext uri="{FF2B5EF4-FFF2-40B4-BE49-F238E27FC236}">
                  <a16:creationId xmlns:a16="http://schemas.microsoft.com/office/drawing/2014/main" id="{B80E95D0-8A9D-E8E4-A4CC-0C9851215B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191566" y="3137535"/>
              <a:ext cx="484450" cy="33728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828D48F0-C72B-75E2-AEEB-AC4314C3FB21}"/>
                </a:ext>
              </a:extLst>
            </p:cNvPr>
            <p:cNvSpPr/>
            <p:nvPr/>
          </p:nvSpPr>
          <p:spPr>
            <a:xfrm>
              <a:off x="10019984" y="3000216"/>
              <a:ext cx="1177532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Actions</a:t>
              </a:r>
            </a:p>
          </p:txBody>
        </p:sp>
        <p:sp>
          <p:nvSpPr>
            <p:cNvPr id="17" name="Line 315">
              <a:extLst>
                <a:ext uri="{FF2B5EF4-FFF2-40B4-BE49-F238E27FC236}">
                  <a16:creationId xmlns:a16="http://schemas.microsoft.com/office/drawing/2014/main" id="{5E4C1569-3F80-FEF4-1F61-9D5634C831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19023" y="2005771"/>
              <a:ext cx="1075089" cy="29735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Rounded Rectangle 143">
              <a:extLst>
                <a:ext uri="{FF2B5EF4-FFF2-40B4-BE49-F238E27FC236}">
                  <a16:creationId xmlns:a16="http://schemas.microsoft.com/office/drawing/2014/main" id="{2D119D8B-451E-9E46-84A0-C51E837085CA}"/>
                </a:ext>
              </a:extLst>
            </p:cNvPr>
            <p:cNvSpPr/>
            <p:nvPr/>
          </p:nvSpPr>
          <p:spPr>
            <a:xfrm>
              <a:off x="6400971" y="1789958"/>
              <a:ext cx="1724025" cy="4865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Edit properties to create the rule</a:t>
              </a:r>
            </a:p>
          </p:txBody>
        </p:sp>
        <p:sp>
          <p:nvSpPr>
            <p:cNvPr id="19" name="Line 315">
              <a:extLst>
                <a:ext uri="{FF2B5EF4-FFF2-40B4-BE49-F238E27FC236}">
                  <a16:creationId xmlns:a16="http://schemas.microsoft.com/office/drawing/2014/main" id="{C38DBC48-4197-1AE2-F61D-7BA2362BBCD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5846762" y="5708267"/>
              <a:ext cx="498475" cy="0"/>
            </a:xfrm>
            <a:prstGeom prst="line">
              <a:avLst/>
            </a:prstGeom>
            <a:noFill/>
            <a:ln w="19050">
              <a:solidFill>
                <a:srgbClr val="01A1DD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Rounded Rectangle 143">
              <a:extLst>
                <a:ext uri="{FF2B5EF4-FFF2-40B4-BE49-F238E27FC236}">
                  <a16:creationId xmlns:a16="http://schemas.microsoft.com/office/drawing/2014/main" id="{42EC19C4-39C3-CA2B-FCE1-F4344590486A}"/>
                </a:ext>
              </a:extLst>
            </p:cNvPr>
            <p:cNvSpPr/>
            <p:nvPr/>
          </p:nvSpPr>
          <p:spPr>
            <a:xfrm>
              <a:off x="5147785" y="5711385"/>
              <a:ext cx="1896428" cy="442307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Text version of rule properties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8568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CE2E4-86D5-CA2C-3F42-C7B43BDA0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App Designer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C55C1B-AB41-A65A-1A00-D8CFD2A3B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886BD52-BEA6-9687-EF07-3DC0C474AF8E}"/>
              </a:ext>
            </a:extLst>
          </p:cNvPr>
          <p:cNvGrpSpPr/>
          <p:nvPr/>
        </p:nvGrpSpPr>
        <p:grpSpPr>
          <a:xfrm>
            <a:off x="816599" y="1033180"/>
            <a:ext cx="10558802" cy="5388847"/>
            <a:chOff x="1515985" y="1088332"/>
            <a:chExt cx="10558802" cy="538884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3677833-2803-74D8-225D-1782F2BC19B1}"/>
                </a:ext>
              </a:extLst>
            </p:cNvPr>
            <p:cNvGrpSpPr/>
            <p:nvPr/>
          </p:nvGrpSpPr>
          <p:grpSpPr>
            <a:xfrm>
              <a:off x="1515985" y="1295220"/>
              <a:ext cx="9160030" cy="5181959"/>
              <a:chOff x="1057984" y="1295220"/>
              <a:chExt cx="10076033" cy="5181959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A477122C-EAE8-4F0B-B2AB-F2B7B17996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57984" y="1295220"/>
                <a:ext cx="10076033" cy="5181959"/>
              </a:xfrm>
              <a:prstGeom prst="rect">
                <a:avLst/>
              </a:prstGeom>
            </p:spPr>
          </p:pic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FC2BBC0C-1F35-6BA0-C8F8-21953B4ED277}"/>
                  </a:ext>
                </a:extLst>
              </p:cNvPr>
              <p:cNvSpPr/>
              <p:nvPr/>
            </p:nvSpPr>
            <p:spPr>
              <a:xfrm>
                <a:off x="1077379" y="1651635"/>
                <a:ext cx="10038214" cy="304796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69D1B31-C19E-3B74-A166-AC865AE08677}"/>
                  </a:ext>
                </a:extLst>
              </p:cNvPr>
              <p:cNvSpPr/>
              <p:nvPr/>
            </p:nvSpPr>
            <p:spPr>
              <a:xfrm>
                <a:off x="3467100" y="1956431"/>
                <a:ext cx="5627010" cy="4311019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BC30310C-8C47-1CCC-4A85-97EDD3264EAD}"/>
                  </a:ext>
                </a:extLst>
              </p:cNvPr>
              <p:cNvSpPr/>
              <p:nvPr/>
            </p:nvSpPr>
            <p:spPr>
              <a:xfrm>
                <a:off x="1077379" y="1985006"/>
                <a:ext cx="2386402" cy="4280327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8D876A6B-8429-164A-6605-4B5C4030458C}"/>
                  </a:ext>
                </a:extLst>
              </p:cNvPr>
              <p:cNvSpPr/>
              <p:nvPr/>
            </p:nvSpPr>
            <p:spPr>
              <a:xfrm>
                <a:off x="9103718" y="1965956"/>
                <a:ext cx="2011875" cy="4506265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AE41EAE-BDAF-9277-26C3-86A70A03B1B4}"/>
                  </a:ext>
                </a:extLst>
              </p:cNvPr>
              <p:cNvSpPr/>
              <p:nvPr/>
            </p:nvSpPr>
            <p:spPr>
              <a:xfrm>
                <a:off x="3463781" y="6265333"/>
                <a:ext cx="1531552" cy="206888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C08610A-7B74-F65B-EA8A-A02315906EAE}"/>
                  </a:ext>
                </a:extLst>
              </p:cNvPr>
              <p:cNvSpPr/>
              <p:nvPr/>
            </p:nvSpPr>
            <p:spPr>
              <a:xfrm>
                <a:off x="7281554" y="6274034"/>
                <a:ext cx="1531552" cy="198188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8B154E0-B0C3-6763-67B6-AD2F082AE065}"/>
                  </a:ext>
                </a:extLst>
              </p:cNvPr>
              <p:cNvSpPr/>
              <p:nvPr/>
            </p:nvSpPr>
            <p:spPr>
              <a:xfrm>
                <a:off x="8813106" y="6266507"/>
                <a:ext cx="201868" cy="206888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</p:grpSp>
        <p:sp>
          <p:nvSpPr>
            <p:cNvPr id="8" name="Line 316">
              <a:extLst>
                <a:ext uri="{FF2B5EF4-FFF2-40B4-BE49-F238E27FC236}">
                  <a16:creationId xmlns:a16="http://schemas.microsoft.com/office/drawing/2014/main" id="{E44E4D88-1F3B-DC0F-9D9D-46591CCC65F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5626349" y="1533132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04BB9B06-AD1D-B7F8-CF54-65C60897FB8E}"/>
                </a:ext>
              </a:extLst>
            </p:cNvPr>
            <p:cNvSpPr/>
            <p:nvPr/>
          </p:nvSpPr>
          <p:spPr>
            <a:xfrm>
              <a:off x="5154839" y="1088332"/>
              <a:ext cx="1439062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Command bar</a:t>
              </a:r>
            </a:p>
          </p:txBody>
        </p:sp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5829BC49-0A9E-33D6-32D0-8ED7964B888C}"/>
                </a:ext>
              </a:extLst>
            </p:cNvPr>
            <p:cNvSpPr/>
            <p:nvPr/>
          </p:nvSpPr>
          <p:spPr>
            <a:xfrm>
              <a:off x="4653128" y="3078091"/>
              <a:ext cx="1439062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App preview</a:t>
              </a:r>
            </a:p>
          </p:txBody>
        </p:sp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A7DB72C7-D133-4CB8-F1BA-7ABB2C4964F7}"/>
                </a:ext>
              </a:extLst>
            </p:cNvPr>
            <p:cNvSpPr/>
            <p:nvPr/>
          </p:nvSpPr>
          <p:spPr>
            <a:xfrm>
              <a:off x="1812749" y="4079486"/>
              <a:ext cx="1439062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Navigation pane</a:t>
              </a:r>
            </a:p>
          </p:txBody>
        </p:sp>
        <p:sp>
          <p:nvSpPr>
            <p:cNvPr id="12" name="Line 313">
              <a:extLst>
                <a:ext uri="{FF2B5EF4-FFF2-40B4-BE49-F238E27FC236}">
                  <a16:creationId xmlns:a16="http://schemas.microsoft.com/office/drawing/2014/main" id="{1FAFB1AE-5F80-92C5-C459-2CFFF0D94E4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10372021" y="3552742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23316600-CFC9-6169-DC06-17622919C334}"/>
                </a:ext>
              </a:extLst>
            </p:cNvPr>
            <p:cNvSpPr/>
            <p:nvPr/>
          </p:nvSpPr>
          <p:spPr>
            <a:xfrm>
              <a:off x="10779502" y="3415422"/>
              <a:ext cx="129528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Property pane</a:t>
              </a:r>
            </a:p>
          </p:txBody>
        </p:sp>
        <p:sp>
          <p:nvSpPr>
            <p:cNvPr id="14" name="Line 313">
              <a:extLst>
                <a:ext uri="{FF2B5EF4-FFF2-40B4-BE49-F238E27FC236}">
                  <a16:creationId xmlns:a16="http://schemas.microsoft.com/office/drawing/2014/main" id="{19818D2B-B15B-F343-CEA1-8599B58C9D8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8765061" y="6368777"/>
              <a:ext cx="251953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Rounded Rectangle 143">
              <a:extLst>
                <a:ext uri="{FF2B5EF4-FFF2-40B4-BE49-F238E27FC236}">
                  <a16:creationId xmlns:a16="http://schemas.microsoft.com/office/drawing/2014/main" id="{F3162644-9778-F7DE-ACB7-D0DC4283F32A}"/>
                </a:ext>
              </a:extLst>
            </p:cNvPr>
            <p:cNvSpPr/>
            <p:nvPr/>
          </p:nvSpPr>
          <p:spPr>
            <a:xfrm>
              <a:off x="10760097" y="6197583"/>
              <a:ext cx="1308238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Fit to screen</a:t>
              </a:r>
            </a:p>
          </p:txBody>
        </p:sp>
        <p:sp>
          <p:nvSpPr>
            <p:cNvPr id="16" name="Line 316">
              <a:extLst>
                <a:ext uri="{FF2B5EF4-FFF2-40B4-BE49-F238E27FC236}">
                  <a16:creationId xmlns:a16="http://schemas.microsoft.com/office/drawing/2014/main" id="{BB7C9C18-0C08-9126-AB4E-6EA0E377957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7811665" y="5992992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138DA2A1-7C54-2A92-4E75-7182B8A81996}"/>
                </a:ext>
              </a:extLst>
            </p:cNvPr>
            <p:cNvSpPr/>
            <p:nvPr/>
          </p:nvSpPr>
          <p:spPr>
            <a:xfrm>
              <a:off x="7463923" y="5665977"/>
              <a:ext cx="1189307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Zoom slider</a:t>
              </a:r>
            </a:p>
          </p:txBody>
        </p:sp>
        <p:sp>
          <p:nvSpPr>
            <p:cNvPr id="18" name="Line 316">
              <a:extLst>
                <a:ext uri="{FF2B5EF4-FFF2-40B4-BE49-F238E27FC236}">
                  <a16:creationId xmlns:a16="http://schemas.microsoft.com/office/drawing/2014/main" id="{1D2A9E1C-AEB2-9782-4C2B-F7996146657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4107171" y="6004716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" name="Rounded Rectangle 143">
              <a:extLst>
                <a:ext uri="{FF2B5EF4-FFF2-40B4-BE49-F238E27FC236}">
                  <a16:creationId xmlns:a16="http://schemas.microsoft.com/office/drawing/2014/main" id="{9AB7F4F4-B864-43A8-B4B9-22ACC04542FD}"/>
                </a:ext>
              </a:extLst>
            </p:cNvPr>
            <p:cNvSpPr/>
            <p:nvPr/>
          </p:nvSpPr>
          <p:spPr>
            <a:xfrm>
              <a:off x="3483450" y="5677701"/>
              <a:ext cx="174126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Preview size switcher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6272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C94A4B-C860-4B78-44E2-94D93C384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FAFE630-2F71-1A11-F8DA-088D04766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Considerations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4737D2-84D0-4164-FB6D-DA386B86F5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Sharing required to provide user access.</a:t>
            </a:r>
          </a:p>
          <a:p>
            <a:r>
              <a:rPr lang="en-US" dirty="0"/>
              <a:t>Model-driven apps use Microsoft Dataverse security roles.</a:t>
            </a:r>
          </a:p>
          <a:p>
            <a:r>
              <a:rPr lang="en-US" dirty="0"/>
              <a:t>Specify access levels for tables and actions that can be performed.</a:t>
            </a:r>
          </a:p>
          <a:p>
            <a:pPr lvl="1"/>
            <a:r>
              <a:rPr lang="en-US" dirty="0"/>
              <a:t>Create</a:t>
            </a:r>
          </a:p>
          <a:p>
            <a:pPr lvl="1"/>
            <a:r>
              <a:rPr lang="en-US" dirty="0"/>
              <a:t>Read</a:t>
            </a:r>
          </a:p>
          <a:p>
            <a:pPr lvl="1"/>
            <a:r>
              <a:rPr lang="en-US" dirty="0"/>
              <a:t>Write</a:t>
            </a:r>
          </a:p>
          <a:p>
            <a:pPr lvl="1"/>
            <a:r>
              <a:rPr lang="en-US" dirty="0"/>
              <a:t>Delete</a:t>
            </a:r>
          </a:p>
          <a:p>
            <a:pPr lvl="1"/>
            <a:r>
              <a:rPr lang="en-US" dirty="0"/>
              <a:t>Append</a:t>
            </a:r>
          </a:p>
          <a:p>
            <a:pPr lvl="1"/>
            <a:r>
              <a:rPr lang="en-US" dirty="0"/>
              <a:t>Append To</a:t>
            </a:r>
          </a:p>
          <a:p>
            <a:pPr lvl="1"/>
            <a:r>
              <a:rPr lang="en-US" dirty="0"/>
              <a:t>Assign</a:t>
            </a:r>
          </a:p>
          <a:p>
            <a:pPr lvl="1"/>
            <a:r>
              <a:rPr lang="en-US" dirty="0"/>
              <a:t>Share</a:t>
            </a:r>
          </a:p>
          <a:p>
            <a:r>
              <a:rPr lang="en-US" dirty="0"/>
              <a:t>Set up the Microsoft Dataverse security roles before attempting to share.</a:t>
            </a:r>
          </a:p>
          <a:p>
            <a:pPr lvl="1"/>
            <a:r>
              <a:rPr lang="en-US" dirty="0"/>
              <a:t>Assign users to roles during the sharing process.</a:t>
            </a:r>
          </a:p>
        </p:txBody>
      </p:sp>
    </p:spTree>
    <p:extLst>
      <p:ext uri="{BB962C8B-B14F-4D97-AF65-F5344CB8AC3E}">
        <p14:creationId xmlns:p14="http://schemas.microsoft.com/office/powerpoint/2010/main" val="33865566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5" name="Group 1054">
            <a:extLst>
              <a:ext uri="{FF2B5EF4-FFF2-40B4-BE49-F238E27FC236}">
                <a16:creationId xmlns:a16="http://schemas.microsoft.com/office/drawing/2014/main" id="{FBCF1B85-321A-4F4B-5703-A47AF7FE5DE3}"/>
              </a:ext>
            </a:extLst>
          </p:cNvPr>
          <p:cNvGrpSpPr/>
          <p:nvPr/>
        </p:nvGrpSpPr>
        <p:grpSpPr>
          <a:xfrm>
            <a:off x="10001438" y="2051540"/>
            <a:ext cx="1028512" cy="952930"/>
            <a:chOff x="9912538" y="1899140"/>
            <a:chExt cx="1250916" cy="1158990"/>
          </a:xfrm>
        </p:grpSpPr>
        <p:pic>
          <p:nvPicPr>
            <p:cNvPr id="1052" name="Picture 1051">
              <a:extLst>
                <a:ext uri="{FF2B5EF4-FFF2-40B4-BE49-F238E27FC236}">
                  <a16:creationId xmlns:a16="http://schemas.microsoft.com/office/drawing/2014/main" id="{B63EF2E4-FA7E-9493-B3DF-607FFECA86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12538" y="2170141"/>
              <a:ext cx="688636" cy="558158"/>
            </a:xfrm>
            <a:prstGeom prst="rect">
              <a:avLst/>
            </a:prstGeom>
          </p:spPr>
        </p:pic>
        <p:pic>
          <p:nvPicPr>
            <p:cNvPr id="1053" name="Picture 1052">
              <a:extLst>
                <a:ext uri="{FF2B5EF4-FFF2-40B4-BE49-F238E27FC236}">
                  <a16:creationId xmlns:a16="http://schemas.microsoft.com/office/drawing/2014/main" id="{75BA7D1A-76E4-BEB8-8E38-0693654FEB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25559" y="1899140"/>
              <a:ext cx="637895" cy="587153"/>
            </a:xfrm>
            <a:prstGeom prst="rect">
              <a:avLst/>
            </a:prstGeom>
          </p:spPr>
        </p:pic>
        <p:pic>
          <p:nvPicPr>
            <p:cNvPr id="1054" name="Picture 1053">
              <a:extLst>
                <a:ext uri="{FF2B5EF4-FFF2-40B4-BE49-F238E27FC236}">
                  <a16:creationId xmlns:a16="http://schemas.microsoft.com/office/drawing/2014/main" id="{E5F0B348-59E7-98FF-E876-E3DFD444F3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95548" y="2507221"/>
              <a:ext cx="623397" cy="550909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72A1FC-B9A6-4D62-02F1-1552BF003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62130" y="6427379"/>
            <a:ext cx="2844800" cy="365125"/>
          </a:xfrm>
        </p:spPr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C0616F-7012-7134-4DF9-D0ACD38E9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Microsoft Dataverse Tables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5BE4C8-0AF7-0AAD-F97A-65EA0FD96C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4974" y="1171074"/>
            <a:ext cx="5187616" cy="5149515"/>
          </a:xfrm>
        </p:spPr>
        <p:txBody>
          <a:bodyPr/>
          <a:lstStyle/>
          <a:p>
            <a:r>
              <a:rPr lang="en-US" dirty="0"/>
              <a:t>Microsoft Dataverse</a:t>
            </a:r>
          </a:p>
          <a:p>
            <a:pPr lvl="1"/>
            <a:r>
              <a:rPr lang="en-US" dirty="0"/>
              <a:t>A powerful tool for modeling and managing business data for use in a wide variety of Microsoft applications, including Power Apps. </a:t>
            </a:r>
          </a:p>
          <a:p>
            <a:pPr lvl="1"/>
            <a:r>
              <a:rPr lang="en-US" dirty="0"/>
              <a:t>Comes with a standard set of base tables that cover common business scenarios.</a:t>
            </a:r>
          </a:p>
          <a:p>
            <a:pPr lvl="1"/>
            <a:r>
              <a:rPr lang="en-US" dirty="0"/>
              <a:t>Enables you to add your own custom tables that are specific to your organization.</a:t>
            </a:r>
          </a:p>
          <a:p>
            <a:pPr lvl="1"/>
            <a:r>
              <a:rPr lang="en-US" dirty="0"/>
              <a:t>Can import data from existing sources such as databases and files, such as Excel workbooks.</a:t>
            </a:r>
          </a:p>
          <a:p>
            <a:pPr lvl="2"/>
            <a:r>
              <a:rPr lang="en-US" dirty="0"/>
              <a:t>Use Microsoft Power Query to transform, filter, and clean up the data as you import it.</a:t>
            </a:r>
          </a:p>
          <a:p>
            <a:pPr lvl="1"/>
            <a:r>
              <a:rPr lang="en-US" dirty="0"/>
              <a:t>Can be accessed from Power Apps, enabling you to build rich applications based on Microsoft Dataverse tables.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EEEB70-1F0D-D90C-7B4D-071AEDDD0D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2358" y="1624307"/>
            <a:ext cx="752580" cy="85737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704368AA-7410-874E-B520-002F445EA15C}"/>
              </a:ext>
            </a:extLst>
          </p:cNvPr>
          <p:cNvGrpSpPr/>
          <p:nvPr/>
        </p:nvGrpSpPr>
        <p:grpSpPr>
          <a:xfrm>
            <a:off x="7987782" y="3451096"/>
            <a:ext cx="1414395" cy="973449"/>
            <a:chOff x="7645400" y="3109122"/>
            <a:chExt cx="1414395" cy="97344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9CCBC0E-D18C-F95C-A92B-28EBA80C68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45400" y="3171107"/>
              <a:ext cx="1414395" cy="835224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5FAD909-2283-0BA2-9FFF-56E2483509BB}"/>
                </a:ext>
              </a:extLst>
            </p:cNvPr>
            <p:cNvSpPr/>
            <p:nvPr/>
          </p:nvSpPr>
          <p:spPr>
            <a:xfrm>
              <a:off x="7903851" y="3109122"/>
              <a:ext cx="973449" cy="973449"/>
            </a:xfrm>
            <a:prstGeom prst="ellipse">
              <a:avLst/>
            </a:prstGeom>
            <a:solidFill>
              <a:schemeClr val="tx1">
                <a:alpha val="10000"/>
              </a:schemeClr>
            </a:solidFill>
            <a:ln w="2857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  <p:sp>
        <p:nvSpPr>
          <p:cNvPr id="15" name="Text Box 306">
            <a:extLst>
              <a:ext uri="{FF2B5EF4-FFF2-40B4-BE49-F238E27FC236}">
                <a16:creationId xmlns:a16="http://schemas.microsoft.com/office/drawing/2014/main" id="{620C9A41-CCAA-72C5-2CE8-6A97922793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4602" y="3743247"/>
            <a:ext cx="18335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>
              <a:spcBef>
                <a:spcPct val="50000"/>
              </a:spcBef>
              <a:defRPr/>
            </a:pPr>
            <a:r>
              <a:rPr lang="en-US" sz="1600" b="1" kern="0" dirty="0">
                <a:latin typeface="Calibri"/>
                <a:cs typeface="Calibri"/>
              </a:rPr>
              <a:t>Data Connectors</a:t>
            </a:r>
          </a:p>
        </p:txBody>
      </p:sp>
      <p:sp>
        <p:nvSpPr>
          <p:cNvPr id="17" name="Text Box 306">
            <a:extLst>
              <a:ext uri="{FF2B5EF4-FFF2-40B4-BE49-F238E27FC236}">
                <a16:creationId xmlns:a16="http://schemas.microsoft.com/office/drawing/2014/main" id="{45DA617A-B9AA-0826-56AE-4C8B1D264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5995" y="1125627"/>
            <a:ext cx="26260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600" b="1" kern="0" dirty="0">
                <a:latin typeface="Calibri"/>
                <a:cs typeface="Calibri"/>
              </a:rPr>
              <a:t>Power BI</a:t>
            </a:r>
          </a:p>
          <a:p>
            <a:pPr algn="ctr" defTabSz="914400" eaLnBrk="1" hangingPunct="1">
              <a:defRPr/>
            </a:pPr>
            <a:r>
              <a:rPr lang="en-US" sz="1200" kern="0" dirty="0">
                <a:latin typeface="Calibri"/>
                <a:cs typeface="Calibri"/>
              </a:rPr>
              <a:t>Interpret and Analyze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739DFD1-84A4-9F9D-D5BC-210E3D71E0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36610" y="2163714"/>
            <a:ext cx="809738" cy="800212"/>
          </a:xfrm>
          <a:prstGeom prst="rect">
            <a:avLst/>
          </a:prstGeom>
        </p:spPr>
      </p:pic>
      <p:sp>
        <p:nvSpPr>
          <p:cNvPr id="22" name="Text Box 306">
            <a:extLst>
              <a:ext uri="{FF2B5EF4-FFF2-40B4-BE49-F238E27FC236}">
                <a16:creationId xmlns:a16="http://schemas.microsoft.com/office/drawing/2014/main" id="{87D4F9D6-91C5-2C3A-17CD-6907436B9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5176" y="1481396"/>
            <a:ext cx="198457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600" b="1" kern="0" dirty="0">
                <a:latin typeface="Calibri"/>
                <a:cs typeface="Calibri"/>
              </a:rPr>
              <a:t>Power Apps</a:t>
            </a:r>
          </a:p>
          <a:p>
            <a:pPr algn="ctr" defTabSz="914400" eaLnBrk="1" hangingPunct="1">
              <a:defRPr/>
            </a:pPr>
            <a:r>
              <a:rPr lang="en-US" sz="1200" kern="0" dirty="0">
                <a:latin typeface="Calibri"/>
                <a:cs typeface="Calibri"/>
              </a:rPr>
              <a:t>Develop tools for input</a:t>
            </a:r>
            <a:br>
              <a:rPr lang="en-US" sz="1200" kern="0" dirty="0">
                <a:latin typeface="Calibri"/>
                <a:cs typeface="Calibri"/>
              </a:rPr>
            </a:br>
            <a:r>
              <a:rPr lang="en-US" sz="1200" kern="0" dirty="0">
                <a:latin typeface="Calibri"/>
                <a:cs typeface="Calibri"/>
              </a:rPr>
              <a:t>and interaction</a:t>
            </a:r>
          </a:p>
        </p:txBody>
      </p:sp>
      <p:grpSp>
        <p:nvGrpSpPr>
          <p:cNvPr id="1038" name="Group 1037">
            <a:extLst>
              <a:ext uri="{FF2B5EF4-FFF2-40B4-BE49-F238E27FC236}">
                <a16:creationId xmlns:a16="http://schemas.microsoft.com/office/drawing/2014/main" id="{97E80988-835B-3CC4-58F1-11FA445FE92E}"/>
              </a:ext>
            </a:extLst>
          </p:cNvPr>
          <p:cNvGrpSpPr/>
          <p:nvPr/>
        </p:nvGrpSpPr>
        <p:grpSpPr>
          <a:xfrm>
            <a:off x="9248642" y="1342068"/>
            <a:ext cx="2661199" cy="1704926"/>
            <a:chOff x="9412139" y="1348046"/>
            <a:chExt cx="2661199" cy="1704926"/>
          </a:xfrm>
        </p:grpSpPr>
        <p:sp>
          <p:nvSpPr>
            <p:cNvPr id="24" name="Text Box 306">
              <a:extLst>
                <a:ext uri="{FF2B5EF4-FFF2-40B4-BE49-F238E27FC236}">
                  <a16:creationId xmlns:a16="http://schemas.microsoft.com/office/drawing/2014/main" id="{47ED9A8A-8BA8-98CA-1858-25BC275CFA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47332" y="1348046"/>
              <a:ext cx="262600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914400" eaLnBrk="1" hangingPunct="1">
                <a:defRPr/>
              </a:pPr>
              <a:r>
                <a:rPr lang="en-US" sz="1600" b="1" kern="0" dirty="0">
                  <a:latin typeface="Calibri"/>
                  <a:cs typeface="Calibri"/>
                </a:rPr>
                <a:t>Other “Power Tools”</a:t>
              </a:r>
            </a:p>
            <a:p>
              <a:pPr algn="ctr" defTabSz="914400" eaLnBrk="1" hangingPunct="1">
                <a:defRPr/>
              </a:pPr>
              <a:r>
                <a:rPr lang="en-US" sz="1200" kern="0" dirty="0">
                  <a:latin typeface="Calibri"/>
                  <a:cs typeface="Calibri"/>
                </a:rPr>
                <a:t>Automation, virtual agents, websites</a:t>
              </a: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8DCB9F7-E66A-448A-5F07-4069777822D9}"/>
                </a:ext>
              </a:extLst>
            </p:cNvPr>
            <p:cNvGrpSpPr/>
            <p:nvPr/>
          </p:nvGrpSpPr>
          <p:grpSpPr>
            <a:xfrm>
              <a:off x="9412139" y="1901214"/>
              <a:ext cx="2478897" cy="1151758"/>
              <a:chOff x="9412139" y="1614460"/>
              <a:chExt cx="2478897" cy="1151758"/>
            </a:xfrm>
          </p:grpSpPr>
          <p:sp>
            <p:nvSpPr>
              <p:cNvPr id="33" name="Text Box 306">
                <a:extLst>
                  <a:ext uri="{FF2B5EF4-FFF2-40B4-BE49-F238E27FC236}">
                    <a16:creationId xmlns:a16="http://schemas.microsoft.com/office/drawing/2014/main" id="{AE2817B6-D1FF-4A9B-FF05-AD9CD81E753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412139" y="1896010"/>
                <a:ext cx="987025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defTabSz="914400" eaLnBrk="1" hangingPunct="1">
                  <a:defRPr/>
                </a:pPr>
                <a:r>
                  <a:rPr lang="en-US" sz="1200" kern="0" dirty="0">
                    <a:latin typeface="Calibri"/>
                    <a:cs typeface="Calibri"/>
                  </a:rPr>
                  <a:t>Power Automate</a:t>
                </a:r>
              </a:p>
            </p:txBody>
          </p:sp>
          <p:sp>
            <p:nvSpPr>
              <p:cNvPr id="34" name="Text Box 306">
                <a:extLst>
                  <a:ext uri="{FF2B5EF4-FFF2-40B4-BE49-F238E27FC236}">
                    <a16:creationId xmlns:a16="http://schemas.microsoft.com/office/drawing/2014/main" id="{CB0EB306-BFA1-1FD0-0BE0-BEE83DF2914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917587" y="1614460"/>
                <a:ext cx="973449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defTabSz="914400" eaLnBrk="1" hangingPunct="1">
                  <a:defRPr/>
                </a:pPr>
                <a:r>
                  <a:rPr lang="en-US" sz="1200" kern="0" dirty="0">
                    <a:latin typeface="Calibri"/>
                    <a:cs typeface="Calibri"/>
                  </a:rPr>
                  <a:t>Power Virtual Agents</a:t>
                </a:r>
              </a:p>
            </p:txBody>
          </p:sp>
          <p:sp>
            <p:nvSpPr>
              <p:cNvPr id="35" name="Text Box 306">
                <a:extLst>
                  <a:ext uri="{FF2B5EF4-FFF2-40B4-BE49-F238E27FC236}">
                    <a16:creationId xmlns:a16="http://schemas.microsoft.com/office/drawing/2014/main" id="{103CEE4D-684E-FDB8-909F-F9916445B7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940062" y="2304553"/>
                <a:ext cx="85755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defTabSz="914400" eaLnBrk="1" hangingPunct="1">
                  <a:defRPr/>
                </a:pPr>
                <a:r>
                  <a:rPr lang="en-US" sz="1200" kern="0" dirty="0">
                    <a:latin typeface="Calibri"/>
                    <a:cs typeface="Calibri"/>
                  </a:rPr>
                  <a:t>Power Pages</a:t>
                </a:r>
              </a:p>
            </p:txBody>
          </p:sp>
        </p:grp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7B6F9D9-D5CA-CBDC-20AF-B55A52190EF3}"/>
              </a:ext>
            </a:extLst>
          </p:cNvPr>
          <p:cNvCxnSpPr>
            <a:cxnSpLocks/>
          </p:cNvCxnSpPr>
          <p:nvPr/>
        </p:nvCxnSpPr>
        <p:spPr>
          <a:xfrm>
            <a:off x="7283450" y="2788654"/>
            <a:ext cx="933450" cy="762000"/>
          </a:xfrm>
          <a:prstGeom prst="line">
            <a:avLst/>
          </a:prstGeom>
          <a:ln w="76200" cap="rnd">
            <a:solidFill>
              <a:schemeClr val="tx1">
                <a:alpha val="18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0F26459-71D0-63D2-CDD1-2814844F0944}"/>
              </a:ext>
            </a:extLst>
          </p:cNvPr>
          <p:cNvCxnSpPr>
            <a:cxnSpLocks/>
          </p:cNvCxnSpPr>
          <p:nvPr/>
        </p:nvCxnSpPr>
        <p:spPr>
          <a:xfrm flipH="1">
            <a:off x="9219682" y="2894142"/>
            <a:ext cx="984768" cy="656512"/>
          </a:xfrm>
          <a:prstGeom prst="line">
            <a:avLst/>
          </a:prstGeom>
          <a:ln w="76200" cap="rnd">
            <a:solidFill>
              <a:schemeClr val="tx1">
                <a:alpha val="18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E1C55E7-E428-0456-E313-3FAEE5C26CC4}"/>
              </a:ext>
            </a:extLst>
          </p:cNvPr>
          <p:cNvCxnSpPr>
            <a:cxnSpLocks/>
          </p:cNvCxnSpPr>
          <p:nvPr/>
        </p:nvCxnSpPr>
        <p:spPr>
          <a:xfrm>
            <a:off x="8721592" y="2514600"/>
            <a:ext cx="0" cy="817385"/>
          </a:xfrm>
          <a:prstGeom prst="line">
            <a:avLst/>
          </a:prstGeom>
          <a:ln w="76200" cap="rnd">
            <a:solidFill>
              <a:schemeClr val="tx1">
                <a:alpha val="18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0" name="Picture 49">
            <a:extLst>
              <a:ext uri="{FF2B5EF4-FFF2-40B4-BE49-F238E27FC236}">
                <a16:creationId xmlns:a16="http://schemas.microsoft.com/office/drawing/2014/main" id="{0CD8DC82-BA22-6E36-C391-0D12D9B026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00653" y="3214233"/>
            <a:ext cx="775772" cy="673311"/>
          </a:xfrm>
          <a:prstGeom prst="rect">
            <a:avLst/>
          </a:prstGeom>
        </p:spPr>
      </p:pic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ED56A96-3DB2-056D-7C26-D95AC89EE7BA}"/>
              </a:ext>
            </a:extLst>
          </p:cNvPr>
          <p:cNvCxnSpPr>
            <a:cxnSpLocks/>
          </p:cNvCxnSpPr>
          <p:nvPr/>
        </p:nvCxnSpPr>
        <p:spPr>
          <a:xfrm flipH="1" flipV="1">
            <a:off x="7078195" y="3609375"/>
            <a:ext cx="999005" cy="220679"/>
          </a:xfrm>
          <a:prstGeom prst="line">
            <a:avLst/>
          </a:prstGeom>
          <a:ln w="76200" cap="rnd">
            <a:solidFill>
              <a:schemeClr val="tx1">
                <a:alpha val="18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 Box 306">
            <a:extLst>
              <a:ext uri="{FF2B5EF4-FFF2-40B4-BE49-F238E27FC236}">
                <a16:creationId xmlns:a16="http://schemas.microsoft.com/office/drawing/2014/main" id="{34F8EB03-D9D1-BC89-4DBE-B505C50B18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5803" y="3872599"/>
            <a:ext cx="17428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600" b="1" kern="0" dirty="0">
                <a:latin typeface="Calibri"/>
                <a:cs typeface="Calibri"/>
              </a:rPr>
              <a:t>AI Builder</a:t>
            </a:r>
          </a:p>
          <a:p>
            <a:pPr algn="ctr" defTabSz="914400" eaLnBrk="1" hangingPunct="1">
              <a:defRPr/>
            </a:pPr>
            <a:r>
              <a:rPr lang="en-US" sz="1200" kern="0" dirty="0">
                <a:latin typeface="Calibri"/>
                <a:cs typeface="Calibri"/>
              </a:rPr>
              <a:t>Add artificial intelligence</a:t>
            </a:r>
            <a:br>
              <a:rPr lang="en-US" sz="1200" kern="0" dirty="0">
                <a:latin typeface="Calibri"/>
                <a:cs typeface="Calibri"/>
              </a:rPr>
            </a:br>
            <a:r>
              <a:rPr lang="en-US" sz="1200" kern="0" dirty="0">
                <a:latin typeface="Calibri"/>
                <a:cs typeface="Calibri"/>
              </a:rPr>
              <a:t> to business apps</a:t>
            </a:r>
          </a:p>
        </p:txBody>
      </p:sp>
      <p:cxnSp>
        <p:nvCxnSpPr>
          <p:cNvPr id="1025" name="Straight Connector 1024">
            <a:extLst>
              <a:ext uri="{FF2B5EF4-FFF2-40B4-BE49-F238E27FC236}">
                <a16:creationId xmlns:a16="http://schemas.microsoft.com/office/drawing/2014/main" id="{8F3E628B-89B8-B4C8-C293-85B49D24086F}"/>
              </a:ext>
            </a:extLst>
          </p:cNvPr>
          <p:cNvCxnSpPr>
            <a:cxnSpLocks/>
          </p:cNvCxnSpPr>
          <p:nvPr/>
        </p:nvCxnSpPr>
        <p:spPr>
          <a:xfrm>
            <a:off x="8721592" y="4531134"/>
            <a:ext cx="0" cy="231366"/>
          </a:xfrm>
          <a:prstGeom prst="line">
            <a:avLst/>
          </a:prstGeom>
          <a:ln w="76200" cap="rnd">
            <a:solidFill>
              <a:schemeClr val="tx1">
                <a:alpha val="18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44" name="Picture 1043">
            <a:extLst>
              <a:ext uri="{FF2B5EF4-FFF2-40B4-BE49-F238E27FC236}">
                <a16:creationId xmlns:a16="http://schemas.microsoft.com/office/drawing/2014/main" id="{F7FF70AE-645E-A068-9C4E-A99826830F8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38437"/>
          <a:stretch/>
        </p:blipFill>
        <p:spPr>
          <a:xfrm>
            <a:off x="6812399" y="4910192"/>
            <a:ext cx="4079788" cy="674446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049" name="BORDERS_AND_FADERS">
            <a:extLst>
              <a:ext uri="{FF2B5EF4-FFF2-40B4-BE49-F238E27FC236}">
                <a16:creationId xmlns:a16="http://schemas.microsoft.com/office/drawing/2014/main" id="{11EBBECF-A388-2402-AECD-1E0268D79AC6}"/>
              </a:ext>
            </a:extLst>
          </p:cNvPr>
          <p:cNvGrpSpPr/>
          <p:nvPr/>
        </p:nvGrpSpPr>
        <p:grpSpPr>
          <a:xfrm>
            <a:off x="6799699" y="4897492"/>
            <a:ext cx="4105188" cy="699846"/>
            <a:chOff x="6799699" y="4897492"/>
            <a:chExt cx="4105188" cy="699846"/>
          </a:xfrm>
        </p:grpSpPr>
        <p:sp>
          <p:nvSpPr>
            <p:cNvPr id="1045" name="BORDER_TOP">
              <a:extLst>
                <a:ext uri="{FF2B5EF4-FFF2-40B4-BE49-F238E27FC236}">
                  <a16:creationId xmlns:a16="http://schemas.microsoft.com/office/drawing/2014/main" id="{D4A72B31-590A-74A4-B5F8-88ED3DEE7E84}"/>
                </a:ext>
              </a:extLst>
            </p:cNvPr>
            <p:cNvSpPr/>
            <p:nvPr/>
          </p:nvSpPr>
          <p:spPr>
            <a:xfrm>
              <a:off x="6799699" y="4897492"/>
              <a:ext cx="4105188" cy="12700"/>
            </a:xfrm>
            <a:prstGeom prst="rect">
              <a:avLst/>
            </a:prstGeom>
            <a:solidFill>
              <a:srgbClr val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046" name="BORDER_LEFT">
              <a:extLst>
                <a:ext uri="{FF2B5EF4-FFF2-40B4-BE49-F238E27FC236}">
                  <a16:creationId xmlns:a16="http://schemas.microsoft.com/office/drawing/2014/main" id="{FB9F91C8-CF80-77F5-C865-6940CD79615F}"/>
                </a:ext>
              </a:extLst>
            </p:cNvPr>
            <p:cNvSpPr/>
            <p:nvPr/>
          </p:nvSpPr>
          <p:spPr>
            <a:xfrm>
              <a:off x="6799699" y="4897492"/>
              <a:ext cx="12700" cy="699846"/>
            </a:xfrm>
            <a:prstGeom prst="rect">
              <a:avLst/>
            </a:prstGeom>
            <a:solidFill>
              <a:srgbClr val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048" name="BORDER_RIGHT">
              <a:extLst>
                <a:ext uri="{FF2B5EF4-FFF2-40B4-BE49-F238E27FC236}">
                  <a16:creationId xmlns:a16="http://schemas.microsoft.com/office/drawing/2014/main" id="{0B41CE76-F765-0471-0E12-4935183AF9D2}"/>
                </a:ext>
              </a:extLst>
            </p:cNvPr>
            <p:cNvSpPr/>
            <p:nvPr/>
          </p:nvSpPr>
          <p:spPr>
            <a:xfrm>
              <a:off x="10892187" y="4897492"/>
              <a:ext cx="12700" cy="699846"/>
            </a:xfrm>
            <a:prstGeom prst="rect">
              <a:avLst/>
            </a:prstGeom>
            <a:solidFill>
              <a:srgbClr val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047" name="FADER_BOTTOM">
              <a:extLst>
                <a:ext uri="{FF2B5EF4-FFF2-40B4-BE49-F238E27FC236}">
                  <a16:creationId xmlns:a16="http://schemas.microsoft.com/office/drawing/2014/main" id="{994B2F62-A9D8-ECFA-6AB1-49B1851CD566}"/>
                </a:ext>
              </a:extLst>
            </p:cNvPr>
            <p:cNvSpPr/>
            <p:nvPr/>
          </p:nvSpPr>
          <p:spPr>
            <a:xfrm>
              <a:off x="6799699" y="5203638"/>
              <a:ext cx="4105188" cy="3937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  <p:pic>
        <p:nvPicPr>
          <p:cNvPr id="1050" name="Picture 2" descr="Power BI Desktop Connecting to Dataverse - Hat Full of Data">
            <a:extLst>
              <a:ext uri="{FF2B5EF4-FFF2-40B4-BE49-F238E27FC236}">
                <a16:creationId xmlns:a16="http://schemas.microsoft.com/office/drawing/2014/main" id="{367F5353-C53A-3225-163F-C9B94993C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134" y="5630169"/>
            <a:ext cx="763015" cy="763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1" name="Text Box 306">
            <a:extLst>
              <a:ext uri="{FF2B5EF4-FFF2-40B4-BE49-F238E27FC236}">
                <a16:creationId xmlns:a16="http://schemas.microsoft.com/office/drawing/2014/main" id="{22CBA853-2C27-97DD-E346-A23CFD243A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5743" y="5633468"/>
            <a:ext cx="305194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600" b="1" kern="0" dirty="0">
                <a:latin typeface="Calibri"/>
                <a:cs typeface="Calibri"/>
              </a:rPr>
              <a:t>Microsoft Dataverse Tables</a:t>
            </a:r>
          </a:p>
          <a:p>
            <a:pPr algn="ctr" defTabSz="914400" eaLnBrk="1" hangingPunct="1">
              <a:defRPr/>
            </a:pPr>
            <a:r>
              <a:rPr lang="en-US" sz="1200" kern="0" dirty="0">
                <a:latin typeface="Calibri"/>
                <a:cs typeface="Calibri"/>
              </a:rPr>
              <a:t>Common data source for all of your Power Platform / Microsoft 365 applications </a:t>
            </a:r>
          </a:p>
        </p:txBody>
      </p:sp>
    </p:spTree>
    <p:extLst>
      <p:ext uri="{BB962C8B-B14F-4D97-AF65-F5344CB8AC3E}">
        <p14:creationId xmlns:p14="http://schemas.microsoft.com/office/powerpoint/2010/main" val="1680383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8ABACD-F03F-15D2-B1D5-D4319618E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3922AA-71BC-6C88-921F-004698E8C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Tables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BBC49E-5DFD-7C2F-771E-057D7038C7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Standard</a:t>
            </a:r>
          </a:p>
          <a:p>
            <a:pPr lvl="1"/>
            <a:r>
              <a:rPr lang="en-US" dirty="0"/>
              <a:t>Origin: Set up and ready-to-use in a Power Platform environment that includes Microsoft Dataverse</a:t>
            </a:r>
          </a:p>
          <a:p>
            <a:pPr lvl="1"/>
            <a:r>
              <a:rPr lang="en-US" dirty="0"/>
              <a:t>Managed: Yes</a:t>
            </a:r>
          </a:p>
          <a:p>
            <a:pPr lvl="1"/>
            <a:r>
              <a:rPr lang="en-US" dirty="0"/>
              <a:t>Customizable: Yes (in most cases, assuming user has required privileges and the table's customizable property is set to true)</a:t>
            </a:r>
          </a:p>
          <a:p>
            <a:r>
              <a:rPr lang="en-US" dirty="0"/>
              <a:t>Custom</a:t>
            </a:r>
          </a:p>
          <a:p>
            <a:pPr lvl="1"/>
            <a:r>
              <a:rPr lang="en-US" dirty="0"/>
              <a:t>Origin: Either imported from other data sources such as files or databases, or created directly in the Microsoft Dataverse environment</a:t>
            </a:r>
          </a:p>
          <a:p>
            <a:pPr lvl="1"/>
            <a:r>
              <a:rPr lang="en-US" dirty="0"/>
              <a:t>Managed: No (unmanaged)</a:t>
            </a:r>
          </a:p>
          <a:p>
            <a:pPr lvl="1"/>
            <a:r>
              <a:rPr lang="en-US" dirty="0"/>
              <a:t>Customizable: Yes</a:t>
            </a:r>
          </a:p>
          <a:p>
            <a:r>
              <a:rPr lang="en-US" dirty="0"/>
              <a:t>Managed</a:t>
            </a:r>
          </a:p>
          <a:p>
            <a:pPr lvl="1"/>
            <a:r>
              <a:rPr lang="en-US" dirty="0"/>
              <a:t>Origin: Imported into the environment as part of a managed solution</a:t>
            </a:r>
          </a:p>
          <a:p>
            <a:pPr lvl="1"/>
            <a:r>
              <a:rPr lang="en-US" dirty="0"/>
              <a:t>Managed: Yes</a:t>
            </a:r>
          </a:p>
          <a:p>
            <a:pPr lvl="1"/>
            <a:r>
              <a:rPr lang="en-US" dirty="0"/>
              <a:t>Customizable: No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037387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6294D2-B1F6-4D9B-538A-9965B2656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6EA24F-6CE8-17EB-3C4C-9EAA1170B3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Setting Up a Data Table for a Model-Driven App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32308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9EFEA0-3D45-69FA-CA81-5050B4C6C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CC75C0-99C0-632F-7422-532B9DD539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Building a Model-Driven App Based on a Microsoft Dataverse Table</a:t>
            </a:r>
          </a:p>
        </p:txBody>
      </p:sp>
    </p:spTree>
    <p:extLst>
      <p:ext uri="{BB962C8B-B14F-4D97-AF65-F5344CB8AC3E}">
        <p14:creationId xmlns:p14="http://schemas.microsoft.com/office/powerpoint/2010/main" val="26353205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9EFEA0-3D45-69FA-CA81-5050B4C6C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CC75C0-99C0-632F-7422-532B9DD539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Configuring the Detail View</a:t>
            </a:r>
          </a:p>
        </p:txBody>
      </p:sp>
    </p:spTree>
    <p:extLst>
      <p:ext uri="{BB962C8B-B14F-4D97-AF65-F5344CB8AC3E}">
        <p14:creationId xmlns:p14="http://schemas.microsoft.com/office/powerpoint/2010/main" val="971757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9EFEA0-3D45-69FA-CA81-5050B4C6C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CC75C0-99C0-632F-7422-532B9DD539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Configuring Alternate Views</a:t>
            </a:r>
          </a:p>
        </p:txBody>
      </p:sp>
    </p:spTree>
    <p:extLst>
      <p:ext uri="{BB962C8B-B14F-4D97-AF65-F5344CB8AC3E}">
        <p14:creationId xmlns:p14="http://schemas.microsoft.com/office/powerpoint/2010/main" val="34955105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39EF1-A9F4-F79A-B8DB-F147FF61E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Visualizations and Reports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649965-FBFD-8075-E1AE-6C8C03A8B3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1EA0E4-1915-6AEE-0C45-BB2484D4D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189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Model-Driven Apps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3829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B63DC5-06C4-C384-30F2-99F17DCCE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66CA7C-FCA2-4D21-D309-14C6F3FEF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Charts (Slide 1 of 2)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AF3496-7B44-7ECA-3238-FAC8AE4EE0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Charts display data in a visual format.</a:t>
            </a:r>
          </a:p>
          <a:p>
            <a:pPr lvl="1"/>
            <a:r>
              <a:rPr lang="en-US" dirty="0"/>
              <a:t>For example, a line or bar chart. </a:t>
            </a:r>
          </a:p>
          <a:p>
            <a:r>
              <a:rPr lang="en-US" dirty="0"/>
              <a:t>Multiple charts can be associated with a table.</a:t>
            </a:r>
          </a:p>
          <a:p>
            <a:r>
              <a:rPr lang="en-US" dirty="0"/>
              <a:t>You can add charts to views, forms, and dashboards. </a:t>
            </a:r>
          </a:p>
          <a:p>
            <a:r>
              <a:rPr lang="en-US" dirty="0"/>
              <a:t>Users can interact with a chart to filter the information displayed. </a:t>
            </a:r>
          </a:p>
          <a:p>
            <a:r>
              <a:rPr lang="en-US" dirty="0"/>
              <a:t>System charts are owned by the organization.</a:t>
            </a:r>
          </a:p>
          <a:p>
            <a:r>
              <a:rPr lang="en-US" dirty="0"/>
              <a:t>Supported chart types:</a:t>
            </a:r>
          </a:p>
          <a:p>
            <a:pPr lvl="1"/>
            <a:r>
              <a:rPr lang="en-US" dirty="0"/>
              <a:t>Line charts</a:t>
            </a:r>
          </a:p>
          <a:p>
            <a:pPr lvl="1"/>
            <a:r>
              <a:rPr lang="en-US" dirty="0"/>
              <a:t>Bar charts</a:t>
            </a:r>
          </a:p>
          <a:p>
            <a:pPr lvl="1"/>
            <a:r>
              <a:rPr lang="en-US" dirty="0"/>
              <a:t>Pie charts</a:t>
            </a:r>
          </a:p>
          <a:p>
            <a:pPr lvl="1"/>
            <a:r>
              <a:rPr lang="en-US" dirty="0"/>
              <a:t>Donut charts</a:t>
            </a:r>
          </a:p>
        </p:txBody>
      </p:sp>
    </p:spTree>
    <p:extLst>
      <p:ext uri="{BB962C8B-B14F-4D97-AF65-F5344CB8AC3E}">
        <p14:creationId xmlns:p14="http://schemas.microsoft.com/office/powerpoint/2010/main" val="8135886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7F5802-53B9-29C9-5714-1C08FBE9A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Charts (Slide 2 of 2)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9AC9C3-5D0E-8854-5ABC-A49FD10B5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D4AA6E1-AD40-BA41-348D-3668A14F0677}"/>
              </a:ext>
            </a:extLst>
          </p:cNvPr>
          <p:cNvGrpSpPr/>
          <p:nvPr/>
        </p:nvGrpSpPr>
        <p:grpSpPr>
          <a:xfrm>
            <a:off x="643086" y="1557465"/>
            <a:ext cx="10450983" cy="4684105"/>
            <a:chOff x="643086" y="1557465"/>
            <a:chExt cx="10450983" cy="468410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E20493B-FD00-E598-CD3C-12B19CF571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65021" y="1557465"/>
              <a:ext cx="8061957" cy="4684105"/>
            </a:xfrm>
            <a:prstGeom prst="rect">
              <a:avLst/>
            </a:prstGeom>
          </p:spPr>
        </p:pic>
        <p:sp>
          <p:nvSpPr>
            <p:cNvPr id="7" name="Line 313">
              <a:extLst>
                <a:ext uri="{FF2B5EF4-FFF2-40B4-BE49-F238E27FC236}">
                  <a16:creationId xmlns:a16="http://schemas.microsoft.com/office/drawing/2014/main" id="{2AC585DB-CABE-D863-B283-0AF3FF59569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949754" y="584144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6F81F6FE-1258-1BFF-7568-FB28CCA137D8}"/>
                </a:ext>
              </a:extLst>
            </p:cNvPr>
            <p:cNvSpPr/>
            <p:nvPr/>
          </p:nvSpPr>
          <p:spPr>
            <a:xfrm>
              <a:off x="6294643" y="5695250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Axis configuration</a:t>
              </a:r>
            </a:p>
          </p:txBody>
        </p:sp>
        <p:sp>
          <p:nvSpPr>
            <p:cNvPr id="9" name="Line 313">
              <a:extLst>
                <a:ext uri="{FF2B5EF4-FFF2-40B4-BE49-F238E27FC236}">
                  <a16:creationId xmlns:a16="http://schemas.microsoft.com/office/drawing/2014/main" id="{65A6AEF1-8C0B-44E1-746C-24F6D6FF3AF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6907419" y="221834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7CD08022-3217-60DC-67E1-BBB3566482B9}"/>
                </a:ext>
              </a:extLst>
            </p:cNvPr>
            <p:cNvSpPr/>
            <p:nvPr/>
          </p:nvSpPr>
          <p:spPr>
            <a:xfrm>
              <a:off x="7251969" y="2069364"/>
              <a:ext cx="884697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cs typeface="Calibri"/>
                </a:rPr>
                <a:t>Ribbon</a:t>
              </a:r>
              <a:endParaRPr lang="en-US" sz="1300" b="1" kern="0" dirty="0">
                <a:solidFill>
                  <a:srgbClr val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11" name="Line 313">
              <a:extLst>
                <a:ext uri="{FF2B5EF4-FFF2-40B4-BE49-F238E27FC236}">
                  <a16:creationId xmlns:a16="http://schemas.microsoft.com/office/drawing/2014/main" id="{D25DCBC3-13AF-743E-B745-6B823376C7B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9161755" y="5210048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Line 316">
              <a:extLst>
                <a:ext uri="{FF2B5EF4-FFF2-40B4-BE49-F238E27FC236}">
                  <a16:creationId xmlns:a16="http://schemas.microsoft.com/office/drawing/2014/main" id="{0E5F2F40-E76B-E0F8-3EFC-5725693F02B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9312358" y="2555298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AA418977-9842-05B9-1D77-0E1C75D839C4}"/>
                </a:ext>
              </a:extLst>
            </p:cNvPr>
            <p:cNvSpPr/>
            <p:nvPr/>
          </p:nvSpPr>
          <p:spPr>
            <a:xfrm>
              <a:off x="8913953" y="2232083"/>
              <a:ext cx="129528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View selector</a:t>
              </a:r>
            </a:p>
          </p:txBody>
        </p:sp>
        <p:sp>
          <p:nvSpPr>
            <p:cNvPr id="14" name="Rounded Rectangle 143">
              <a:extLst>
                <a:ext uri="{FF2B5EF4-FFF2-40B4-BE49-F238E27FC236}">
                  <a16:creationId xmlns:a16="http://schemas.microsoft.com/office/drawing/2014/main" id="{29CACEA2-B3DD-F401-4D9F-95AEE24B7996}"/>
                </a:ext>
              </a:extLst>
            </p:cNvPr>
            <p:cNvSpPr/>
            <p:nvPr/>
          </p:nvSpPr>
          <p:spPr>
            <a:xfrm>
              <a:off x="9370044" y="5063851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Series configuration</a:t>
              </a:r>
            </a:p>
          </p:txBody>
        </p:sp>
        <p:sp>
          <p:nvSpPr>
            <p:cNvPr id="15" name="Rounded Rectangle 143">
              <a:extLst>
                <a:ext uri="{FF2B5EF4-FFF2-40B4-BE49-F238E27FC236}">
                  <a16:creationId xmlns:a16="http://schemas.microsoft.com/office/drawing/2014/main" id="{86F63B8F-3E7E-F13B-903B-D94BBAB97168}"/>
                </a:ext>
              </a:extLst>
            </p:cNvPr>
            <p:cNvSpPr/>
            <p:nvPr/>
          </p:nvSpPr>
          <p:spPr>
            <a:xfrm>
              <a:off x="3849320" y="3762198"/>
              <a:ext cx="1424814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Chart preview</a:t>
              </a:r>
            </a:p>
          </p:txBody>
        </p:sp>
        <p:sp>
          <p:nvSpPr>
            <p:cNvPr id="16" name="Line 315">
              <a:extLst>
                <a:ext uri="{FF2B5EF4-FFF2-40B4-BE49-F238E27FC236}">
                  <a16:creationId xmlns:a16="http://schemas.microsoft.com/office/drawing/2014/main" id="{B110C26F-1CD7-9710-AACD-30F1B2A9E4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74556" y="3145142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3736EDA8-00BE-7C7F-E930-70C9AD363FCC}"/>
                </a:ext>
              </a:extLst>
            </p:cNvPr>
            <p:cNvSpPr/>
            <p:nvPr/>
          </p:nvSpPr>
          <p:spPr>
            <a:xfrm>
              <a:off x="643086" y="2998945"/>
              <a:ext cx="129528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Chart name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788681C-4B2C-FAF6-0376-974B9FCD987D}"/>
                </a:ext>
              </a:extLst>
            </p:cNvPr>
            <p:cNvSpPr/>
            <p:nvPr/>
          </p:nvSpPr>
          <p:spPr>
            <a:xfrm>
              <a:off x="2173031" y="4883633"/>
              <a:ext cx="6988724" cy="620510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9151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E39F3-4D3F-09BE-51ED-231D59703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Dashboards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5AEDA0-A531-72A0-DE2B-CD0D8A0AD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D709FA-C6B8-F6CF-45FA-0FFBF949CB6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356363"/>
            <a:ext cx="5384800" cy="4525963"/>
          </a:xfrm>
        </p:spPr>
        <p:txBody>
          <a:bodyPr/>
          <a:lstStyle/>
          <a:p>
            <a:r>
              <a:rPr lang="en-US" dirty="0"/>
              <a:t>Dashboards display data in a collection of layouts and formats.</a:t>
            </a:r>
          </a:p>
          <a:p>
            <a:pPr lvl="1"/>
            <a:r>
              <a:rPr lang="en-US" dirty="0"/>
              <a:t>Supports eliciting business intelligence from the data. </a:t>
            </a:r>
          </a:p>
          <a:p>
            <a:r>
              <a:rPr lang="en-US" dirty="0"/>
              <a:t>Dashboards can contain views, charts, and lists.</a:t>
            </a:r>
          </a:p>
          <a:p>
            <a:r>
              <a:rPr lang="en-US" dirty="0"/>
              <a:t>Dashboard types: user and system dashboards. </a:t>
            </a:r>
          </a:p>
          <a:p>
            <a:pPr lvl="1"/>
            <a:r>
              <a:rPr lang="en-US" dirty="0"/>
              <a:t>User dashboards available to only the creator.</a:t>
            </a:r>
          </a:p>
          <a:p>
            <a:pPr lvl="1"/>
            <a:r>
              <a:rPr lang="en-US" dirty="0"/>
              <a:t>System dashboards available to all users. 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3343CD9C-D2E1-CBB4-AF3F-F92B303084C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356363"/>
            <a:ext cx="5384800" cy="4525963"/>
          </a:xfrm>
        </p:spPr>
        <p:txBody>
          <a:bodyPr/>
          <a:lstStyle/>
          <a:p>
            <a:r>
              <a:rPr lang="en-US" dirty="0"/>
              <a:t>You can also create standard or interactive dashboards.</a:t>
            </a:r>
          </a:p>
          <a:p>
            <a:pPr lvl="1"/>
            <a:r>
              <a:rPr lang="en-US" dirty="0"/>
              <a:t>Standard dashboards, which can contain up to six components.</a:t>
            </a:r>
          </a:p>
          <a:p>
            <a:pPr lvl="1"/>
            <a:r>
              <a:rPr lang="en-US" dirty="0"/>
              <a:t>Interactive experience dashboards, in which users can select information and act on it from within the dashboard itself.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8BDDC7B-8EF7-7EBA-69C2-06C30A21EDE4}"/>
              </a:ext>
            </a:extLst>
          </p:cNvPr>
          <p:cNvGrpSpPr/>
          <p:nvPr/>
        </p:nvGrpSpPr>
        <p:grpSpPr>
          <a:xfrm>
            <a:off x="1515985" y="3785112"/>
            <a:ext cx="9160030" cy="2660361"/>
            <a:chOff x="1515985" y="2095998"/>
            <a:chExt cx="9160030" cy="266036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ED918FC-6144-B847-3F36-0472AA898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15985" y="2101641"/>
              <a:ext cx="9160030" cy="2654718"/>
            </a:xfrm>
            <a:prstGeom prst="rect">
              <a:avLst/>
            </a:prstGeom>
          </p:spPr>
        </p:pic>
        <p:sp>
          <p:nvSpPr>
            <p:cNvPr id="8" name="Line 313">
              <a:extLst>
                <a:ext uri="{FF2B5EF4-FFF2-40B4-BE49-F238E27FC236}">
                  <a16:creationId xmlns:a16="http://schemas.microsoft.com/office/drawing/2014/main" id="{EE61A976-1880-2639-33EC-16311E77B87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4670241" y="2244978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F4D18864-23C8-8B2E-ADAA-245BB7B046D0}"/>
                </a:ext>
              </a:extLst>
            </p:cNvPr>
            <p:cNvSpPr/>
            <p:nvPr/>
          </p:nvSpPr>
          <p:spPr>
            <a:xfrm>
              <a:off x="4975552" y="2095998"/>
              <a:ext cx="1424814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cs typeface="Calibri"/>
                </a:rPr>
                <a:t>Command bar</a:t>
              </a:r>
              <a:endParaRPr lang="en-US" sz="1300" b="1" kern="0" dirty="0">
                <a:solidFill>
                  <a:srgbClr val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10" name="Line 313">
              <a:extLst>
                <a:ext uri="{FF2B5EF4-FFF2-40B4-BE49-F238E27FC236}">
                  <a16:creationId xmlns:a16="http://schemas.microsoft.com/office/drawing/2014/main" id="{BB551DB8-5A3C-06BF-840F-96E38E7A24B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7385680" y="2508896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88DC26A7-A73E-F38F-2284-5A3891025356}"/>
                </a:ext>
              </a:extLst>
            </p:cNvPr>
            <p:cNvSpPr/>
            <p:nvPr/>
          </p:nvSpPr>
          <p:spPr>
            <a:xfrm>
              <a:off x="6772905" y="2244978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Dashboard properties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44CA568-3F33-1A88-C678-C10B58D623C0}"/>
                </a:ext>
              </a:extLst>
            </p:cNvPr>
            <p:cNvSpPr/>
            <p:nvPr/>
          </p:nvSpPr>
          <p:spPr>
            <a:xfrm>
              <a:off x="1580225" y="2760955"/>
              <a:ext cx="8593585" cy="760794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4367645F-63ED-FE06-4A97-DE28E42CE984}"/>
                </a:ext>
              </a:extLst>
            </p:cNvPr>
            <p:cNvSpPr/>
            <p:nvPr/>
          </p:nvSpPr>
          <p:spPr>
            <a:xfrm>
              <a:off x="5999663" y="4403871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Dashboard preview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73287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65A51C-4D0E-EFEA-7F3D-06A831A75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60B568-B52F-9A0A-DA32-D8D6DAA1A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7FC9D5-073B-2466-A256-26A6A186F3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Enable you to track and review important measurements within your business.</a:t>
            </a:r>
          </a:p>
          <a:p>
            <a:r>
              <a:rPr lang="en-US" dirty="0"/>
              <a:t>Use features based on SQL Server Reporting Services.</a:t>
            </a:r>
          </a:p>
          <a:p>
            <a:r>
              <a:rPr lang="en-US" dirty="0"/>
              <a:t>In model-driven apps with reporting, you can use the Report Wizard to create reports containing charts and tables. </a:t>
            </a:r>
          </a:p>
          <a:p>
            <a:r>
              <a:rPr lang="en-US" dirty="0"/>
              <a:t>Users who create reports can:</a:t>
            </a:r>
          </a:p>
          <a:p>
            <a:pPr lvl="1"/>
            <a:r>
              <a:rPr lang="en-US" dirty="0"/>
              <a:t>Share them with their colleagues or teams, or</a:t>
            </a:r>
          </a:p>
          <a:p>
            <a:pPr lvl="1"/>
            <a:r>
              <a:rPr lang="en-US" dirty="0"/>
              <a:t>Make them available to the entire organization, so that any user can run them.</a:t>
            </a:r>
          </a:p>
        </p:txBody>
      </p:sp>
    </p:spTree>
    <p:extLst>
      <p:ext uri="{BB962C8B-B14F-4D97-AF65-F5344CB8AC3E}">
        <p14:creationId xmlns:p14="http://schemas.microsoft.com/office/powerpoint/2010/main" val="42147086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EEA7FD-F3BD-10D9-032F-A6395D205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60B0FC-C279-40E7-7F48-4A30171AE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Exports and Imports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2BE6F5-B40C-9EE6-807B-95C4989A62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518232" cy="5149515"/>
          </a:xfrm>
        </p:spPr>
        <p:txBody>
          <a:bodyPr/>
          <a:lstStyle/>
          <a:p>
            <a:r>
              <a:rPr lang="en-US" dirty="0"/>
              <a:t>The capability to import and export Excel data is automatically included in model-driven apps.</a:t>
            </a:r>
          </a:p>
          <a:p>
            <a:r>
              <a:rPr lang="en-US" dirty="0"/>
              <a:t>Enables users to move data into and out of the app, using Excel as intermediary. </a:t>
            </a:r>
            <a:br>
              <a:rPr lang="en-US" dirty="0"/>
            </a:br>
            <a:endParaRPr lang="en-US" dirty="0"/>
          </a:p>
          <a:p>
            <a:r>
              <a:rPr lang="en-US" b="1" dirty="0"/>
              <a:t>Export Options</a:t>
            </a:r>
            <a:endParaRPr lang="en-US" dirty="0"/>
          </a:p>
          <a:p>
            <a:pPr lvl="1"/>
            <a:r>
              <a:rPr lang="en-US" dirty="0"/>
              <a:t>Open in Excel Online</a:t>
            </a:r>
          </a:p>
          <a:p>
            <a:pPr lvl="1"/>
            <a:r>
              <a:rPr lang="en-US" dirty="0"/>
              <a:t>Static Worksheet</a:t>
            </a:r>
          </a:p>
          <a:p>
            <a:pPr lvl="1"/>
            <a:r>
              <a:rPr lang="en-US" dirty="0"/>
              <a:t>Static Worksheet (Page Only)</a:t>
            </a:r>
          </a:p>
          <a:p>
            <a:pPr lvl="1"/>
            <a:r>
              <a:rPr lang="en-US" dirty="0"/>
              <a:t>Dynamic Worksheet</a:t>
            </a:r>
          </a:p>
          <a:p>
            <a:pPr lvl="1"/>
            <a:r>
              <a:rPr lang="en-US" dirty="0"/>
              <a:t>Dynamic PivotTable</a:t>
            </a:r>
            <a:br>
              <a:rPr lang="en-US" dirty="0"/>
            </a:br>
            <a:endParaRPr lang="en-US" dirty="0"/>
          </a:p>
          <a:p>
            <a:r>
              <a:rPr lang="en-US" b="1" dirty="0"/>
              <a:t>Import Options</a:t>
            </a:r>
          </a:p>
          <a:p>
            <a:pPr lvl="1"/>
            <a:r>
              <a:rPr lang="en-US" dirty="0"/>
              <a:t>Import from CSV</a:t>
            </a:r>
          </a:p>
          <a:p>
            <a:pPr lvl="1"/>
            <a:r>
              <a:rPr lang="en-US" dirty="0"/>
              <a:t>Import from XML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42E85838-25BB-29AD-58B4-0E6EAA0FBFB3}"/>
              </a:ext>
            </a:extLst>
          </p:cNvPr>
          <p:cNvSpPr txBox="1">
            <a:spLocks/>
          </p:cNvSpPr>
          <p:nvPr/>
        </p:nvSpPr>
        <p:spPr>
          <a:xfrm>
            <a:off x="3260724" y="4138732"/>
            <a:ext cx="8678188" cy="21691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1638" indent="-173038" algn="l" defTabSz="457200" rtl="0" eaLnBrk="1" latinLnBrk="0" hangingPunct="1">
              <a:spcBef>
                <a:spcPct val="20000"/>
              </a:spcBef>
              <a:buClr>
                <a:srgbClr val="009DDC"/>
              </a:buClr>
              <a:buFont typeface="Arial"/>
              <a:buChar char="•"/>
              <a:tabLst/>
              <a:defRPr lang="en-U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238" indent="-173038" algn="l" defTabSz="457200" rtl="0" eaLnBrk="1" latinLnBrk="0" hangingPunct="1">
              <a:spcBef>
                <a:spcPct val="20000"/>
              </a:spcBef>
              <a:buClr>
                <a:srgbClr val="009DDC"/>
              </a:buClr>
              <a:buFont typeface="Arial"/>
              <a:buChar char="•"/>
              <a:tabLst/>
              <a:def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8838" indent="-173038" algn="l" defTabSz="457200" rtl="0" eaLnBrk="1" latinLnBrk="0" hangingPunct="1">
              <a:spcBef>
                <a:spcPct val="20000"/>
              </a:spcBef>
              <a:buClr>
                <a:srgbClr val="009DDC"/>
              </a:buClr>
              <a:buFont typeface="Arial" panose="020B0604020202020204" pitchFamily="34" charset="0"/>
              <a:buChar char="•"/>
              <a:def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30288" indent="-171450" algn="l" defTabSz="457200" rtl="0" eaLnBrk="1" latinLnBrk="0" hangingPunct="1">
              <a:spcBef>
                <a:spcPct val="20000"/>
              </a:spcBef>
              <a:buClr>
                <a:srgbClr val="009DDC"/>
              </a:buClr>
              <a:buFont typeface="Arial" panose="020B0604020202020204" pitchFamily="34" charset="0"/>
              <a:buChar char="•"/>
              <a:def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98563" indent="-168275" algn="l" defTabSz="457200" rtl="0" eaLnBrk="1" latinLnBrk="0" hangingPunct="1">
              <a:spcBef>
                <a:spcPct val="20000"/>
              </a:spcBef>
              <a:buClr>
                <a:srgbClr val="009DDC"/>
              </a:buClr>
              <a:buFont typeface="Arial"/>
              <a:buChar char="•"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 algn="l" defTabSz="457200" rtl="0" eaLnBrk="1" latinLnBrk="0" hangingPunct="1">
              <a:spcBef>
                <a:spcPct val="20000"/>
              </a:spcBef>
              <a:buClr>
                <a:srgbClr val="009DDC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chemeClr val="accent2"/>
                </a:solidFill>
              </a:rPr>
              <a:t>To import: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Your input file must include the required columns that must exist in your input file. 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You must make sure the column headings match the column names in your app. 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Power Apps tries to map the column names from your input file to the column names in the app. 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If they don't match, then the user will have to manually map the fields. 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Users can download an Excel template (from a menu item provided in the app) that provides the proper format and column names. Users can then add their data and import the file to the app.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564C25-9B2B-8BCE-9424-B18B70E14F04}"/>
              </a:ext>
            </a:extLst>
          </p:cNvPr>
          <p:cNvSpPr txBox="1"/>
          <p:nvPr/>
        </p:nvSpPr>
        <p:spPr>
          <a:xfrm>
            <a:off x="3260724" y="2416334"/>
            <a:ext cx="65627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By default, an exported worksheet includes the columns that are displayed in the list, using the same column order, sorting, and column widths.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2B79315-AFE9-C40A-9C02-42D5B7E4EC7D}"/>
              </a:ext>
            </a:extLst>
          </p:cNvPr>
          <p:cNvCxnSpPr/>
          <p:nvPr/>
        </p:nvCxnSpPr>
        <p:spPr>
          <a:xfrm>
            <a:off x="414330" y="4032250"/>
            <a:ext cx="11434436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E730CD-0703-EFF4-1F55-79CDDE6E84AA}"/>
              </a:ext>
            </a:extLst>
          </p:cNvPr>
          <p:cNvCxnSpPr/>
          <p:nvPr/>
        </p:nvCxnSpPr>
        <p:spPr>
          <a:xfrm>
            <a:off x="414330" y="2032000"/>
            <a:ext cx="11434436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4449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24F7F5-0809-B17E-E5B1-01ACC77AB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25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7EBADA-864B-D8D6-8C64-30C3BD2013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Exploring Default Reporting and Visualization Features</a:t>
            </a:r>
          </a:p>
        </p:txBody>
      </p:sp>
    </p:spTree>
    <p:extLst>
      <p:ext uri="{BB962C8B-B14F-4D97-AF65-F5344CB8AC3E}">
        <p14:creationId xmlns:p14="http://schemas.microsoft.com/office/powerpoint/2010/main" val="38823324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26BE83-E375-DB82-15D8-A601E63C0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5D1F6D-81E7-0954-3ED8-F1B33B9A50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Adding a Chart to the App</a:t>
            </a:r>
          </a:p>
        </p:txBody>
      </p:sp>
    </p:spTree>
    <p:extLst>
      <p:ext uri="{BB962C8B-B14F-4D97-AF65-F5344CB8AC3E}">
        <p14:creationId xmlns:p14="http://schemas.microsoft.com/office/powerpoint/2010/main" val="12174791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B7F1D-42B0-45AF-9D38-E13BCED6ED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 your own apps, what data sources might you use for your model-driven apps?</a:t>
            </a:r>
          </a:p>
          <a:p>
            <a:r>
              <a:rPr lang="en-US" dirty="0"/>
              <a:t>How will you decide what views of data you need to add to your model-driven apps?</a:t>
            </a:r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26587-E58A-31DD-57EA-AC86D8D58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EBE324-E884-307C-0CB0-F549F55FF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Options for Building Model-Driven Apps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CA9203-D458-7142-6FDA-69332C70F8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From scratch.</a:t>
            </a:r>
          </a:p>
          <a:p>
            <a:r>
              <a:rPr lang="en-US" dirty="0"/>
              <a:t>Based on a data source.</a:t>
            </a:r>
          </a:p>
          <a:p>
            <a:r>
              <a:rPr lang="en-US" dirty="0"/>
              <a:t>Based on a template.</a:t>
            </a:r>
          </a:p>
        </p:txBody>
      </p:sp>
    </p:spTree>
    <p:extLst>
      <p:ext uri="{BB962C8B-B14F-4D97-AF65-F5344CB8AC3E}">
        <p14:creationId xmlns:p14="http://schemas.microsoft.com/office/powerpoint/2010/main" val="3922370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F2416-4D8D-5E03-F470-608A18E29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9B7C03-2FEC-813B-1F56-B90D61D3C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4ED24A9F-8EE7-87DA-86A6-929324F0F6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0113380"/>
              </p:ext>
            </p:extLst>
          </p:nvPr>
        </p:nvGraphicFramePr>
        <p:xfrm>
          <a:off x="2032000" y="90254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06531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AA9E0-E952-D1C5-3644-007740463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Import into Microsoft Dataverse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4E200D-CBAD-0295-C523-050F5D6D5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 dirty="0"/>
          </a:p>
        </p:txBody>
      </p:sp>
      <p:pic>
        <p:nvPicPr>
          <p:cNvPr id="5" name="Graphic 4" descr="Server outline">
            <a:extLst>
              <a:ext uri="{FF2B5EF4-FFF2-40B4-BE49-F238E27FC236}">
                <a16:creationId xmlns:a16="http://schemas.microsoft.com/office/drawing/2014/main" id="{422FCEC7-55C9-1B8C-08EF-C02E411BDA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94640" y="3034862"/>
            <a:ext cx="914400" cy="914400"/>
          </a:xfrm>
          <a:prstGeom prst="rect">
            <a:avLst/>
          </a:prstGeom>
        </p:spPr>
      </p:pic>
      <p:pic>
        <p:nvPicPr>
          <p:cNvPr id="7" name="Graphic 6" descr="Table outline">
            <a:extLst>
              <a:ext uri="{FF2B5EF4-FFF2-40B4-BE49-F238E27FC236}">
                <a16:creationId xmlns:a16="http://schemas.microsoft.com/office/drawing/2014/main" id="{0BF3000D-8A42-EB93-2E56-86C47F988E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80826" y="3039169"/>
            <a:ext cx="914400" cy="914400"/>
          </a:xfrm>
          <a:prstGeom prst="rect">
            <a:avLst/>
          </a:prstGeom>
        </p:spPr>
      </p:pic>
      <p:pic>
        <p:nvPicPr>
          <p:cNvPr id="9" name="Graphic 8" descr="Database outline">
            <a:extLst>
              <a:ext uri="{FF2B5EF4-FFF2-40B4-BE49-F238E27FC236}">
                <a16:creationId xmlns:a16="http://schemas.microsoft.com/office/drawing/2014/main" id="{9F30F545-438C-0C8E-6129-B333522EE2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84975" y="3997578"/>
            <a:ext cx="914400" cy="9144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C3CC9D6F-41FD-A773-13C5-9083540BED5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739424" y="2870702"/>
            <a:ext cx="914400" cy="914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2906C36-95AD-EEF0-0CB5-3C70DCF49AF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1798" t="26579" r="60693" b="17207"/>
          <a:stretch/>
        </p:blipFill>
        <p:spPr>
          <a:xfrm>
            <a:off x="1057930" y="3385938"/>
            <a:ext cx="935420" cy="85133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B1A163F-D055-50CD-0124-0F1E92FA6158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1107" t="24932" r="64833" b="24572"/>
          <a:stretch/>
        </p:blipFill>
        <p:spPr>
          <a:xfrm>
            <a:off x="4152611" y="3836729"/>
            <a:ext cx="914401" cy="851338"/>
          </a:xfrm>
          <a:prstGeom prst="rect">
            <a:avLst/>
          </a:prstGeom>
        </p:spPr>
      </p:pic>
      <p:pic>
        <p:nvPicPr>
          <p:cNvPr id="15" name="Graphic 14" descr="Table outline">
            <a:extLst>
              <a:ext uri="{FF2B5EF4-FFF2-40B4-BE49-F238E27FC236}">
                <a16:creationId xmlns:a16="http://schemas.microsoft.com/office/drawing/2014/main" id="{5124F9E4-EB6B-9170-289C-B0B4FDCBFA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094112" y="3836729"/>
            <a:ext cx="914400" cy="914400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64A65195-5187-EB2C-0FA1-A5E7FA3EDCB5}"/>
              </a:ext>
            </a:extLst>
          </p:cNvPr>
          <p:cNvSpPr/>
          <p:nvPr/>
        </p:nvSpPr>
        <p:spPr>
          <a:xfrm>
            <a:off x="599440" y="2811207"/>
            <a:ext cx="5049520" cy="2372742"/>
          </a:xfrm>
          <a:prstGeom prst="ellipse">
            <a:avLst/>
          </a:prstGeom>
          <a:noFill/>
          <a:ln w="2857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18" name="Graphic 17" descr="Table outline">
            <a:extLst>
              <a:ext uri="{FF2B5EF4-FFF2-40B4-BE49-F238E27FC236}">
                <a16:creationId xmlns:a16="http://schemas.microsoft.com/office/drawing/2014/main" id="{105CBAD1-BF3F-F067-1E02-430C504E02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37392" y="3385938"/>
            <a:ext cx="914400" cy="914400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EB06C04B-74E5-8DB0-4298-CDCDC1719EB8}"/>
              </a:ext>
            </a:extLst>
          </p:cNvPr>
          <p:cNvSpPr/>
          <p:nvPr/>
        </p:nvSpPr>
        <p:spPr>
          <a:xfrm>
            <a:off x="6918960" y="2836225"/>
            <a:ext cx="4673600" cy="2372742"/>
          </a:xfrm>
          <a:prstGeom prst="ellipse">
            <a:avLst/>
          </a:prstGeom>
          <a:noFill/>
          <a:ln w="2857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20" name="Graphic 19" descr="Table outline">
            <a:extLst>
              <a:ext uri="{FF2B5EF4-FFF2-40B4-BE49-F238E27FC236}">
                <a16:creationId xmlns:a16="http://schemas.microsoft.com/office/drawing/2014/main" id="{3B91EF18-95EE-5864-9AB7-3395B17CA5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52992" y="3930590"/>
            <a:ext cx="914400" cy="914400"/>
          </a:xfrm>
          <a:prstGeom prst="rect">
            <a:avLst/>
          </a:prstGeom>
        </p:spPr>
      </p:pic>
      <p:sp>
        <p:nvSpPr>
          <p:cNvPr id="21" name="AutoShape 304">
            <a:extLst>
              <a:ext uri="{FF2B5EF4-FFF2-40B4-BE49-F238E27FC236}">
                <a16:creationId xmlns:a16="http://schemas.microsoft.com/office/drawing/2014/main" id="{8A9FDB9B-46AE-192D-2A5D-C9B05D6F30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528" y="3652798"/>
            <a:ext cx="762000" cy="609600"/>
          </a:xfrm>
          <a:prstGeom prst="rightArrow">
            <a:avLst>
              <a:gd name="adj1" fmla="val 52602"/>
              <a:gd name="adj2" fmla="val 59572"/>
            </a:avLst>
          </a:prstGeom>
          <a:solidFill>
            <a:srgbClr val="009DDC"/>
          </a:solidFill>
          <a:ln w="9525">
            <a:noFill/>
            <a:miter lim="800000"/>
            <a:headEnd/>
            <a:tailEnd/>
          </a:ln>
          <a:effectLst>
            <a:outerShdw blurRad="38100" dist="25400" dir="2700000" sx="99000" sy="99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Text Box 307">
            <a:extLst>
              <a:ext uri="{FF2B5EF4-FFF2-40B4-BE49-F238E27FC236}">
                <a16:creationId xmlns:a16="http://schemas.microsoft.com/office/drawing/2014/main" id="{1227B5C6-4359-DD26-9852-17A3664B7A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6832" y="5336560"/>
            <a:ext cx="467833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spcBef>
                <a:spcPct val="50000"/>
              </a:spcBef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For model-driven apps, all data must be stored in Microsoft Dataverse tables. </a:t>
            </a:r>
          </a:p>
        </p:txBody>
      </p:sp>
    </p:spTree>
    <p:extLst>
      <p:ext uri="{BB962C8B-B14F-4D97-AF65-F5344CB8AC3E}">
        <p14:creationId xmlns:p14="http://schemas.microsoft.com/office/powerpoint/2010/main" val="2774942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C062B-2005-5914-468B-FA78AC79A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Model Designers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7EC6A6-181C-0829-9F17-AF70779F1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09ED6DC8-4BFC-71AB-A2D0-F6010AD1AF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4916486"/>
              </p:ext>
            </p:extLst>
          </p:nvPr>
        </p:nvGraphicFramePr>
        <p:xfrm>
          <a:off x="2047765" y="1263401"/>
          <a:ext cx="8128000" cy="5074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6937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D445E6-AC37-6B37-4205-BB66585F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1211A0-91F8-7CA6-4831-D2511463F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Views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4FADEB-9943-DB49-231D-B30628B33B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Views manage how records are displayed in a model-driven app.</a:t>
            </a:r>
          </a:p>
          <a:p>
            <a:r>
              <a:rPr lang="en-US" dirty="0"/>
              <a:t>Views define:</a:t>
            </a:r>
          </a:p>
          <a:p>
            <a:pPr lvl="1"/>
            <a:r>
              <a:rPr lang="en-US" dirty="0"/>
              <a:t>What columns to display.</a:t>
            </a:r>
          </a:p>
          <a:p>
            <a:pPr lvl="1"/>
            <a:r>
              <a:rPr lang="en-US" dirty="0"/>
              <a:t>The order in which columns are </a:t>
            </a:r>
            <a:br>
              <a:rPr lang="en-US" dirty="0"/>
            </a:br>
            <a:r>
              <a:rPr lang="en-US" dirty="0"/>
              <a:t>displayed.</a:t>
            </a:r>
          </a:p>
          <a:p>
            <a:pPr lvl="1"/>
            <a:r>
              <a:rPr lang="en-US" dirty="0"/>
              <a:t>The width of each column.</a:t>
            </a:r>
          </a:p>
          <a:p>
            <a:pPr lvl="1"/>
            <a:r>
              <a:rPr lang="en-US" dirty="0"/>
              <a:t>The default sort order for records.</a:t>
            </a:r>
          </a:p>
          <a:p>
            <a:pPr lvl="1"/>
            <a:r>
              <a:rPr lang="en-US" dirty="0"/>
              <a:t>The default filters applied to </a:t>
            </a:r>
            <a:br>
              <a:rPr lang="en-US" dirty="0"/>
            </a:br>
            <a:r>
              <a:rPr lang="en-US" dirty="0"/>
              <a:t>specify which records to display.</a:t>
            </a:r>
          </a:p>
          <a:p>
            <a:r>
              <a:rPr lang="en-US" dirty="0"/>
              <a:t>View types:</a:t>
            </a:r>
          </a:p>
          <a:p>
            <a:pPr lvl="1"/>
            <a:r>
              <a:rPr lang="en-US" dirty="0"/>
              <a:t>Personal</a:t>
            </a:r>
          </a:p>
          <a:p>
            <a:pPr lvl="1"/>
            <a:r>
              <a:rPr lang="en-US" dirty="0"/>
              <a:t>System</a:t>
            </a:r>
          </a:p>
          <a:p>
            <a:pPr lvl="1"/>
            <a:r>
              <a:rPr lang="en-US" dirty="0"/>
              <a:t>Public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244E4C4-B239-E9AA-A347-8A7F4984B134}"/>
              </a:ext>
            </a:extLst>
          </p:cNvPr>
          <p:cNvGrpSpPr/>
          <p:nvPr/>
        </p:nvGrpSpPr>
        <p:grpSpPr>
          <a:xfrm>
            <a:off x="3881334" y="1609622"/>
            <a:ext cx="7973782" cy="4543008"/>
            <a:chOff x="3879541" y="1568982"/>
            <a:chExt cx="7973782" cy="454300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4F85841-607F-D35D-FC3B-3A974A1F0F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2887"/>
            <a:stretch/>
          </p:blipFill>
          <p:spPr>
            <a:xfrm>
              <a:off x="3879541" y="1735729"/>
              <a:ext cx="6026129" cy="3599605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DD4EA0A-9C02-9DE3-F5EA-67F1ED24EF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2603"/>
            <a:stretch/>
          </p:blipFill>
          <p:spPr>
            <a:xfrm>
              <a:off x="5827194" y="2935974"/>
              <a:ext cx="6026129" cy="3134448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1500E90-C814-CCF4-2578-2CD2E6786186}"/>
                </a:ext>
              </a:extLst>
            </p:cNvPr>
            <p:cNvSpPr/>
            <p:nvPr/>
          </p:nvSpPr>
          <p:spPr>
            <a:xfrm>
              <a:off x="5370990" y="2228295"/>
              <a:ext cx="195309" cy="284086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1F96823-8B9F-BF71-CB27-522CCCFAEF36}"/>
                </a:ext>
              </a:extLst>
            </p:cNvPr>
            <p:cNvSpPr/>
            <p:nvPr/>
          </p:nvSpPr>
          <p:spPr>
            <a:xfrm>
              <a:off x="7236780" y="3410329"/>
              <a:ext cx="195309" cy="213438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7EE048B-3D73-ADE3-4BB7-8616D6F99DB4}"/>
                </a:ext>
              </a:extLst>
            </p:cNvPr>
            <p:cNvSpPr/>
            <p:nvPr/>
          </p:nvSpPr>
          <p:spPr>
            <a:xfrm>
              <a:off x="7968813" y="2208825"/>
              <a:ext cx="1589867" cy="343745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D6252D6-1556-A354-9F4B-9DDB1679BEF0}"/>
                </a:ext>
              </a:extLst>
            </p:cNvPr>
            <p:cNvSpPr/>
            <p:nvPr/>
          </p:nvSpPr>
          <p:spPr>
            <a:xfrm>
              <a:off x="9919318" y="3891207"/>
              <a:ext cx="195309" cy="213438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2" name="Line 315">
              <a:extLst>
                <a:ext uri="{FF2B5EF4-FFF2-40B4-BE49-F238E27FC236}">
                  <a16:creationId xmlns:a16="http://schemas.microsoft.com/office/drawing/2014/main" id="{DD9804C2-8EE5-284B-956B-95928FD686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432089" y="3644922"/>
              <a:ext cx="1429278" cy="232974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Line 316">
              <a:extLst>
                <a:ext uri="{FF2B5EF4-FFF2-40B4-BE49-F238E27FC236}">
                  <a16:creationId xmlns:a16="http://schemas.microsoft.com/office/drawing/2014/main" id="{275CD5B0-99FA-593B-519E-C6A7F5797E8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5223821" y="198496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" name="Rounded Rectangle 143">
              <a:extLst>
                <a:ext uri="{FF2B5EF4-FFF2-40B4-BE49-F238E27FC236}">
                  <a16:creationId xmlns:a16="http://schemas.microsoft.com/office/drawing/2014/main" id="{DC84E489-30D4-528C-CB6B-C16A5016CFD7}"/>
                </a:ext>
              </a:extLst>
            </p:cNvPr>
            <p:cNvSpPr/>
            <p:nvPr/>
          </p:nvSpPr>
          <p:spPr>
            <a:xfrm>
              <a:off x="4821001" y="1568982"/>
              <a:ext cx="129528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View selector</a:t>
              </a:r>
            </a:p>
          </p:txBody>
        </p:sp>
        <p:sp>
          <p:nvSpPr>
            <p:cNvPr id="15" name="Line 316">
              <a:extLst>
                <a:ext uri="{FF2B5EF4-FFF2-40B4-BE49-F238E27FC236}">
                  <a16:creationId xmlns:a16="http://schemas.microsoft.com/office/drawing/2014/main" id="{0BF0115C-C3C4-F22B-F1B2-2F579AC609E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8544188" y="1958183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9741EA01-F828-7B36-79B1-D449AE26AE64}"/>
                </a:ext>
              </a:extLst>
            </p:cNvPr>
            <p:cNvSpPr/>
            <p:nvPr/>
          </p:nvSpPr>
          <p:spPr>
            <a:xfrm>
              <a:off x="7750390" y="1598410"/>
              <a:ext cx="2086071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Filter by primary column</a:t>
              </a:r>
            </a:p>
          </p:txBody>
        </p:sp>
        <p:sp>
          <p:nvSpPr>
            <p:cNvPr id="17" name="Line 315">
              <a:extLst>
                <a:ext uri="{FF2B5EF4-FFF2-40B4-BE49-F238E27FC236}">
                  <a16:creationId xmlns:a16="http://schemas.microsoft.com/office/drawing/2014/main" id="{434FA2CF-4B35-1290-5064-B9E075B70C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86548" y="4104644"/>
              <a:ext cx="1032770" cy="18700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Rounded Rectangle 143">
              <a:extLst>
                <a:ext uri="{FF2B5EF4-FFF2-40B4-BE49-F238E27FC236}">
                  <a16:creationId xmlns:a16="http://schemas.microsoft.com/office/drawing/2014/main" id="{8005786E-B733-9FFB-02BA-85D0B54B310C}"/>
                </a:ext>
              </a:extLst>
            </p:cNvPr>
            <p:cNvSpPr/>
            <p:nvPr/>
          </p:nvSpPr>
          <p:spPr>
            <a:xfrm>
              <a:off x="7997709" y="5837352"/>
              <a:ext cx="1896428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Column filter applied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36482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F00BC5-826D-F1CC-0A74-CCA7A4DF6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544970-AEBA-FD01-4685-62B3C73DB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2704FA-7DBB-96AA-FD7B-239E050FE9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Forms enable users to add and revise records in a model-driven app.</a:t>
            </a:r>
          </a:p>
          <a:p>
            <a:r>
              <a:rPr lang="en-US" dirty="0"/>
              <a:t>Form types:</a:t>
            </a:r>
          </a:p>
          <a:p>
            <a:pPr lvl="1"/>
            <a:r>
              <a:rPr lang="en-US" dirty="0"/>
              <a:t>Main</a:t>
            </a:r>
          </a:p>
          <a:p>
            <a:pPr lvl="1"/>
            <a:r>
              <a:rPr lang="en-US" dirty="0"/>
              <a:t>Quick Create </a:t>
            </a:r>
          </a:p>
          <a:p>
            <a:pPr lvl="1"/>
            <a:r>
              <a:rPr lang="en-US" dirty="0"/>
              <a:t>Quick View</a:t>
            </a:r>
          </a:p>
          <a:p>
            <a:pPr lvl="1"/>
            <a:r>
              <a:rPr lang="en-US" dirty="0"/>
              <a:t>Cards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D2F6208-DFCE-CBE1-2E9C-6108BD508ECB}"/>
              </a:ext>
            </a:extLst>
          </p:cNvPr>
          <p:cNvGrpSpPr/>
          <p:nvPr/>
        </p:nvGrpSpPr>
        <p:grpSpPr>
          <a:xfrm>
            <a:off x="4112798" y="1760078"/>
            <a:ext cx="7236834" cy="4622953"/>
            <a:chOff x="1857278" y="1463753"/>
            <a:chExt cx="7236834" cy="462295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1022F44-C463-DDF2-12CF-110854EF37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82843" y="1463753"/>
              <a:ext cx="6011269" cy="4622953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4951726-ACF5-5386-224C-795DA03956EB}"/>
                </a:ext>
              </a:extLst>
            </p:cNvPr>
            <p:cNvSpPr/>
            <p:nvPr/>
          </p:nvSpPr>
          <p:spPr>
            <a:xfrm>
              <a:off x="4785135" y="3215389"/>
              <a:ext cx="1085901" cy="284086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8" name="Line 316">
              <a:extLst>
                <a:ext uri="{FF2B5EF4-FFF2-40B4-BE49-F238E27FC236}">
                  <a16:creationId xmlns:a16="http://schemas.microsoft.com/office/drawing/2014/main" id="{17D2C7A7-DAB2-749A-8EE9-8001E4CA9A7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4895346" y="2331195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8BBE83FD-B4A9-A1EC-0A40-14DF1A22727A}"/>
                </a:ext>
              </a:extLst>
            </p:cNvPr>
            <p:cNvSpPr/>
            <p:nvPr/>
          </p:nvSpPr>
          <p:spPr>
            <a:xfrm>
              <a:off x="5180211" y="2199295"/>
              <a:ext cx="2086071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Form name and selector</a:t>
              </a:r>
            </a:p>
          </p:txBody>
        </p:sp>
        <p:sp>
          <p:nvSpPr>
            <p:cNvPr id="10" name="Line 316">
              <a:extLst>
                <a:ext uri="{FF2B5EF4-FFF2-40B4-BE49-F238E27FC236}">
                  <a16:creationId xmlns:a16="http://schemas.microsoft.com/office/drawing/2014/main" id="{FEEBE70B-6F66-FF43-41EF-3197F1271FE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938381" y="335673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EA9926FE-FE6A-AEEF-33AC-CC6358852DA7}"/>
                </a:ext>
              </a:extLst>
            </p:cNvPr>
            <p:cNvSpPr/>
            <p:nvPr/>
          </p:nvSpPr>
          <p:spPr>
            <a:xfrm>
              <a:off x="6359879" y="3224837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Required text field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883096-D666-75F1-1C7C-830C28A40107}"/>
                </a:ext>
              </a:extLst>
            </p:cNvPr>
            <p:cNvSpPr/>
            <p:nvPr/>
          </p:nvSpPr>
          <p:spPr>
            <a:xfrm>
              <a:off x="3478174" y="3215389"/>
              <a:ext cx="1187076" cy="2590607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3" name="Line 316">
              <a:extLst>
                <a:ext uri="{FF2B5EF4-FFF2-40B4-BE49-F238E27FC236}">
                  <a16:creationId xmlns:a16="http://schemas.microsoft.com/office/drawing/2014/main" id="{0BD79EBE-773A-ED10-493D-95470B3E530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2979699" y="4269158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" name="Rounded Rectangle 143">
              <a:extLst>
                <a:ext uri="{FF2B5EF4-FFF2-40B4-BE49-F238E27FC236}">
                  <a16:creationId xmlns:a16="http://schemas.microsoft.com/office/drawing/2014/main" id="{BA3AA5A4-FDEF-24B0-7B30-A034BF87ABB3}"/>
                </a:ext>
              </a:extLst>
            </p:cNvPr>
            <p:cNvSpPr/>
            <p:nvPr/>
          </p:nvSpPr>
          <p:spPr>
            <a:xfrm>
              <a:off x="1857278" y="4131839"/>
              <a:ext cx="129528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Table columns</a:t>
              </a:r>
            </a:p>
          </p:txBody>
        </p:sp>
        <p:sp>
          <p:nvSpPr>
            <p:cNvPr id="15" name="Line 316">
              <a:extLst>
                <a:ext uri="{FF2B5EF4-FFF2-40B4-BE49-F238E27FC236}">
                  <a16:creationId xmlns:a16="http://schemas.microsoft.com/office/drawing/2014/main" id="{2051F542-E153-2CE1-B1D5-86B5F13ECE0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6543542" y="4330406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1346FC98-5D01-FD8A-9239-907F195E3243}"/>
                </a:ext>
              </a:extLst>
            </p:cNvPr>
            <p:cNvSpPr/>
            <p:nvPr/>
          </p:nvSpPr>
          <p:spPr>
            <a:xfrm>
              <a:off x="6017668" y="3980263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Required choice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4058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C65BF3-1CF7-093B-BF16-4B2032B29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93313F-F11C-FCAF-CAE2-83D2C21AB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Rules (Slide 1 of 2)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53E873-684F-B601-A90C-4173FE2753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Business rules incorporate logic into model-driven apps.</a:t>
            </a:r>
          </a:p>
          <a:p>
            <a:r>
              <a:rPr lang="en-US" dirty="0"/>
              <a:t>Logic runs on the Microsoft Dataverse server.</a:t>
            </a:r>
          </a:p>
          <a:p>
            <a:r>
              <a:rPr lang="en-US" dirty="0"/>
              <a:t>Business rules can:</a:t>
            </a:r>
          </a:p>
          <a:p>
            <a:pPr lvl="1"/>
            <a:r>
              <a:rPr lang="en-US" dirty="0"/>
              <a:t>Set/clear column values.</a:t>
            </a:r>
          </a:p>
          <a:p>
            <a:pPr lvl="1"/>
            <a:r>
              <a:rPr lang="en-US" dirty="0"/>
              <a:t>Set column requirements.</a:t>
            </a:r>
          </a:p>
          <a:p>
            <a:pPr lvl="1"/>
            <a:r>
              <a:rPr lang="en-US" dirty="0"/>
              <a:t>Show/hide columns.</a:t>
            </a:r>
          </a:p>
          <a:p>
            <a:pPr lvl="1"/>
            <a:r>
              <a:rPr lang="en-US" dirty="0"/>
              <a:t>Enable/disable columns.</a:t>
            </a:r>
          </a:p>
          <a:p>
            <a:pPr lvl="1"/>
            <a:r>
              <a:rPr lang="en-US" dirty="0"/>
              <a:t>Validate data and display error messages.</a:t>
            </a:r>
          </a:p>
          <a:p>
            <a:pPr lvl="1"/>
            <a:r>
              <a:rPr lang="en-US" dirty="0"/>
              <a:t>Create recommendations based on business intelligence.</a:t>
            </a:r>
          </a:p>
          <a:p>
            <a:r>
              <a:rPr lang="en-US" dirty="0"/>
              <a:t>Business rule components:</a:t>
            </a:r>
          </a:p>
          <a:p>
            <a:pPr lvl="1"/>
            <a:r>
              <a:rPr lang="en-US" dirty="0"/>
              <a:t>Conditions</a:t>
            </a:r>
          </a:p>
          <a:p>
            <a:pPr lvl="1"/>
            <a:r>
              <a:rPr lang="en-US" dirty="0"/>
              <a:t>Actions</a:t>
            </a:r>
          </a:p>
          <a:p>
            <a:pPr lvl="1"/>
            <a:r>
              <a:rPr lang="en-US" dirty="0"/>
              <a:t>Scope</a:t>
            </a:r>
          </a:p>
        </p:txBody>
      </p:sp>
    </p:spTree>
    <p:extLst>
      <p:ext uri="{BB962C8B-B14F-4D97-AF65-F5344CB8AC3E}">
        <p14:creationId xmlns:p14="http://schemas.microsoft.com/office/powerpoint/2010/main" val="100299030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Data\work\094026\trunk\094026\images\dvt.p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Data\work\094026\trunk\094026\images\dvt.png"/>
</p:tagLst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_OV_Template_5_0-WIDE-FIXED BULLETS.pptx" id="{121B077B-EC7F-4D52-AC4E-8DC6E6BBF38B}" vid="{3576FE7A-8CC7-45F6-BE79-02607CD7D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LO_OV_Template_5_1-WIDE</Template>
  <TotalTime>16098</TotalTime>
  <Words>1240</Words>
  <Application>Microsoft Office PowerPoint</Application>
  <PresentationFormat>Widescreen</PresentationFormat>
  <Paragraphs>245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LO Choice</vt:lpstr>
      <vt:lpstr>Building Model-Driven Apps</vt:lpstr>
      <vt:lpstr>Create Model-Driven Apps</vt:lpstr>
      <vt:lpstr>Options for Building Model-Driven Apps</vt:lpstr>
      <vt:lpstr>Building Blocks</vt:lpstr>
      <vt:lpstr>Data Import into Microsoft Dataverse</vt:lpstr>
      <vt:lpstr>Data Model Designers</vt:lpstr>
      <vt:lpstr>Views</vt:lpstr>
      <vt:lpstr>Forms</vt:lpstr>
      <vt:lpstr>Business Rules (Slide 1 of 2)</vt:lpstr>
      <vt:lpstr>Business Rules (Slide 2 of 2)</vt:lpstr>
      <vt:lpstr>The App Designer</vt:lpstr>
      <vt:lpstr>Security Considerations</vt:lpstr>
      <vt:lpstr>Microsoft Dataverse Tables</vt:lpstr>
      <vt:lpstr>Types of Tables</vt:lpstr>
      <vt:lpstr>PowerPoint Presentation</vt:lpstr>
      <vt:lpstr>PowerPoint Presentation</vt:lpstr>
      <vt:lpstr>PowerPoint Presentation</vt:lpstr>
      <vt:lpstr>PowerPoint Presentation</vt:lpstr>
      <vt:lpstr>Add Visualizations and Reports</vt:lpstr>
      <vt:lpstr>Charts (Slide 1 of 2)</vt:lpstr>
      <vt:lpstr>Charts (Slide 2 of 2)</vt:lpstr>
      <vt:lpstr>Dashboards</vt:lpstr>
      <vt:lpstr>Reports</vt:lpstr>
      <vt:lpstr>File Exports and Imports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 Taylor</dc:creator>
  <cp:lastModifiedBy>Brian Wilson</cp:lastModifiedBy>
  <cp:revision>38</cp:revision>
  <dcterms:created xsi:type="dcterms:W3CDTF">2022-08-24T12:38:35Z</dcterms:created>
  <dcterms:modified xsi:type="dcterms:W3CDTF">2023-06-22T13:27:17Z</dcterms:modified>
</cp:coreProperties>
</file>