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1"/>
  </p:notesMasterIdLst>
  <p:handoutMasterIdLst>
    <p:handoutMasterId r:id="rId32"/>
  </p:handoutMasterIdLst>
  <p:sldIdLst>
    <p:sldId id="302" r:id="rId2"/>
    <p:sldId id="303" r:id="rId3"/>
    <p:sldId id="304" r:id="rId4"/>
    <p:sldId id="305" r:id="rId5"/>
    <p:sldId id="306" r:id="rId6"/>
    <p:sldId id="307" r:id="rId7"/>
    <p:sldId id="325" r:id="rId8"/>
    <p:sldId id="308" r:id="rId9"/>
    <p:sldId id="326" r:id="rId10"/>
    <p:sldId id="327" r:id="rId11"/>
    <p:sldId id="328" r:id="rId12"/>
    <p:sldId id="310" r:id="rId13"/>
    <p:sldId id="331" r:id="rId14"/>
    <p:sldId id="311" r:id="rId15"/>
    <p:sldId id="299" r:id="rId16"/>
    <p:sldId id="312" r:id="rId17"/>
    <p:sldId id="313" r:id="rId18"/>
    <p:sldId id="332" r:id="rId19"/>
    <p:sldId id="333" r:id="rId20"/>
    <p:sldId id="334" r:id="rId21"/>
    <p:sldId id="335" r:id="rId22"/>
    <p:sldId id="336" r:id="rId23"/>
    <p:sldId id="314" r:id="rId24"/>
    <p:sldId id="315" r:id="rId25"/>
    <p:sldId id="316" r:id="rId26"/>
    <p:sldId id="322" r:id="rId27"/>
    <p:sldId id="337" r:id="rId28"/>
    <p:sldId id="323" r:id="rId29"/>
    <p:sldId id="324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3D64AC"/>
    <a:srgbClr val="6680AF"/>
    <a:srgbClr val="FFFFFF"/>
    <a:srgbClr val="1B3764"/>
    <a:srgbClr val="E62428"/>
    <a:srgbClr val="F6A61E"/>
    <a:srgbClr val="FBD12A"/>
    <a:srgbClr val="01A1DD"/>
    <a:srgbClr val="C4C4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41" autoAdjust="0"/>
  </p:normalViewPr>
  <p:slideViewPr>
    <p:cSldViewPr snapToGrid="0">
      <p:cViewPr varScale="1">
        <p:scale>
          <a:sx n="79" d="100"/>
          <a:sy n="79" d="100"/>
        </p:scale>
        <p:origin x="936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6/19/2023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6/19/2023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 numCol="2" spcCol="137160"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defRPr>
            </a:lvl1pPr>
            <a:lvl2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 lang="en-US" dirty="0"/>
            </a:lvl2pPr>
            <a:lvl3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 lang="en-US" dirty="0"/>
            </a:lvl3pPr>
            <a:lvl4pPr marL="342900" indent="-342900">
              <a:buClr>
                <a:srgbClr val="009DDC"/>
              </a:buClr>
              <a:buFont typeface="+mj-lt"/>
              <a:buAutoNum type="arabicPeriod"/>
              <a:defRPr lang="en-US" dirty="0"/>
            </a:lvl4pPr>
            <a:lvl5pPr marL="342900" indent="-342900">
              <a:buFont typeface="+mj-lt"/>
              <a:buAutoNum type="arabicPeriod"/>
              <a:defRPr lang="en-US" dirty="0"/>
            </a:lvl5pPr>
          </a:lstStyle>
          <a:p>
            <a:pPr marL="173038" lvl="0" indent="-173038"/>
            <a:r>
              <a:rPr lang="en-US" dirty="0"/>
              <a:t>Click to add text. If you have &lt;12 lessons, select HomeAdd or Remove </a:t>
            </a:r>
            <a:r>
              <a:rPr lang="en-US" dirty="0" err="1"/>
              <a:t>ColumnsOne</a:t>
            </a:r>
            <a:r>
              <a:rPr lang="en-US" dirty="0"/>
              <a:t> Column to prevent wrapping issues with long titles.</a:t>
            </a:r>
          </a:p>
          <a:p>
            <a:pPr marL="173038" lvl="1" indent="-173038"/>
            <a:r>
              <a:rPr lang="en-US" dirty="0"/>
              <a:t>Second level</a:t>
            </a:r>
          </a:p>
          <a:p>
            <a:pPr marL="173038" lvl="2" indent="-173038"/>
            <a:r>
              <a:rPr lang="en-US" dirty="0"/>
              <a:t>Third level</a:t>
            </a:r>
          </a:p>
          <a:p>
            <a:pPr marL="173038" lvl="3" indent="-173038"/>
            <a:r>
              <a:rPr lang="en-US" dirty="0"/>
              <a:t>Fourth level</a:t>
            </a:r>
          </a:p>
          <a:p>
            <a:pPr marL="173038" lvl="4" indent="-173038"/>
            <a:r>
              <a:rPr lang="en-US" dirty="0"/>
              <a:t>Fifth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“Course Outline: [Course Title]”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 numCol="1"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lphaUcPeriod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lphaUcPeriod"/>
              <a:tabLst/>
              <a:defRPr lang="en-US" dirty="0"/>
            </a:lvl2pPr>
            <a:lvl3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lphaUcPeriod"/>
              <a:tabLst/>
              <a:defRPr lang="en-US" dirty="0"/>
            </a:lvl3pPr>
            <a:lvl4pPr marL="342900" indent="-342900">
              <a:buClr>
                <a:srgbClr val="009DDC"/>
              </a:buClr>
              <a:buFont typeface="+mj-lt"/>
              <a:buAutoNum type="alphaUcPeriod"/>
              <a:defRPr lang="en-US" dirty="0"/>
            </a:lvl4pPr>
            <a:lvl5pPr marL="342900" indent="-342900">
              <a:buFont typeface="+mj-lt"/>
              <a:buAutoNum type="alphaUcPeriod"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Lesson title</a:t>
            </a:r>
          </a:p>
        </p:txBody>
      </p:sp>
    </p:spTree>
    <p:extLst>
      <p:ext uri="{BB962C8B-B14F-4D97-AF65-F5344CB8AC3E}">
        <p14:creationId xmlns:p14="http://schemas.microsoft.com/office/powerpoint/2010/main" val="40600626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740153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2023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32384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2023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35" r:id="rId2"/>
    <p:sldLayoutId id="2147483825" r:id="rId3"/>
    <p:sldLayoutId id="2147483800" r:id="rId4"/>
    <p:sldLayoutId id="2147483810" r:id="rId5"/>
    <p:sldLayoutId id="2147483801" r:id="rId6"/>
    <p:sldLayoutId id="2147483802" r:id="rId7"/>
    <p:sldLayoutId id="2147483818" r:id="rId8"/>
    <p:sldLayoutId id="2147483822" r:id="rId9"/>
    <p:sldLayoutId id="2147483819" r:id="rId10"/>
    <p:sldLayoutId id="2147483826" r:id="rId11"/>
    <p:sldLayoutId id="2147483816" r:id="rId12"/>
    <p:sldLayoutId id="2147483823" r:id="rId13"/>
    <p:sldLayoutId id="2147483817" r:id="rId14"/>
    <p:sldLayoutId id="2147483821" r:id="rId15"/>
    <p:sldLayoutId id="2147483804" r:id="rId16"/>
    <p:sldLayoutId id="2147483827" r:id="rId17"/>
    <p:sldLayoutId id="2147483828" r:id="rId18"/>
    <p:sldLayoutId id="2147483829" r:id="rId19"/>
    <p:sldLayoutId id="2147483830" r:id="rId20"/>
    <p:sldLayoutId id="2147483831" r:id="rId21"/>
    <p:sldLayoutId id="2147483832" r:id="rId22"/>
    <p:sldLayoutId id="2147483833" r:id="rId23"/>
    <p:sldLayoutId id="2147483834" r:id="rId24"/>
    <p:sldLayoutId id="2147483836" r:id="rId2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13" Type="http://schemas.openxmlformats.org/officeDocument/2006/relationships/image" Target="../media/image58.svg"/><Relationship Id="rId3" Type="http://schemas.openxmlformats.org/officeDocument/2006/relationships/image" Target="../media/image48.sv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svg"/><Relationship Id="rId11" Type="http://schemas.openxmlformats.org/officeDocument/2006/relationships/image" Target="../media/image56.svg"/><Relationship Id="rId5" Type="http://schemas.openxmlformats.org/officeDocument/2006/relationships/image" Target="../media/image50.png"/><Relationship Id="rId15" Type="http://schemas.openxmlformats.org/officeDocument/2006/relationships/image" Target="../media/image60.sv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70.svg"/><Relationship Id="rId3" Type="http://schemas.openxmlformats.org/officeDocument/2006/relationships/image" Target="../media/image62.svg"/><Relationship Id="rId7" Type="http://schemas.openxmlformats.org/officeDocument/2006/relationships/image" Target="../media/image66.png"/><Relationship Id="rId12" Type="http://schemas.openxmlformats.org/officeDocument/2006/relationships/image" Target="../media/image69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png"/><Relationship Id="rId11" Type="http://schemas.openxmlformats.org/officeDocument/2006/relationships/image" Target="../media/image68.svg"/><Relationship Id="rId5" Type="http://schemas.openxmlformats.org/officeDocument/2006/relationships/image" Target="../media/image64.svg"/><Relationship Id="rId10" Type="http://schemas.openxmlformats.org/officeDocument/2006/relationships/image" Target="../media/image67.png"/><Relationship Id="rId4" Type="http://schemas.openxmlformats.org/officeDocument/2006/relationships/image" Target="../media/image63.png"/><Relationship Id="rId9" Type="http://schemas.openxmlformats.org/officeDocument/2006/relationships/image" Target="../media/image51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58.svg"/><Relationship Id="rId7" Type="http://schemas.openxmlformats.org/officeDocument/2006/relationships/image" Target="../media/image72.sv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1.png"/><Relationship Id="rId5" Type="http://schemas.openxmlformats.org/officeDocument/2006/relationships/image" Target="../media/image68.svg"/><Relationship Id="rId4" Type="http://schemas.openxmlformats.org/officeDocument/2006/relationships/image" Target="../media/image67.png"/><Relationship Id="rId9" Type="http://schemas.openxmlformats.org/officeDocument/2006/relationships/image" Target="../media/image74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13.svg"/><Relationship Id="rId18" Type="http://schemas.openxmlformats.org/officeDocument/2006/relationships/image" Target="../media/image85.png"/><Relationship Id="rId3" Type="http://schemas.openxmlformats.org/officeDocument/2006/relationships/image" Target="../media/image76.svg"/><Relationship Id="rId7" Type="http://schemas.openxmlformats.org/officeDocument/2006/relationships/image" Target="../media/image58.svg"/><Relationship Id="rId12" Type="http://schemas.openxmlformats.org/officeDocument/2006/relationships/image" Target="../media/image12.png"/><Relationship Id="rId17" Type="http://schemas.openxmlformats.org/officeDocument/2006/relationships/image" Target="../media/image84.svg"/><Relationship Id="rId2" Type="http://schemas.openxmlformats.org/officeDocument/2006/relationships/image" Target="../media/image75.png"/><Relationship Id="rId16" Type="http://schemas.openxmlformats.org/officeDocument/2006/relationships/image" Target="../media/image8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png"/><Relationship Id="rId11" Type="http://schemas.openxmlformats.org/officeDocument/2006/relationships/image" Target="../media/image80.svg"/><Relationship Id="rId5" Type="http://schemas.openxmlformats.org/officeDocument/2006/relationships/image" Target="../media/image78.svg"/><Relationship Id="rId15" Type="http://schemas.openxmlformats.org/officeDocument/2006/relationships/image" Target="../media/image82.svg"/><Relationship Id="rId10" Type="http://schemas.openxmlformats.org/officeDocument/2006/relationships/image" Target="../media/image79.png"/><Relationship Id="rId19" Type="http://schemas.openxmlformats.org/officeDocument/2006/relationships/image" Target="../media/image86.svg"/><Relationship Id="rId4" Type="http://schemas.openxmlformats.org/officeDocument/2006/relationships/image" Target="../media/image77.png"/><Relationship Id="rId9" Type="http://schemas.openxmlformats.org/officeDocument/2006/relationships/image" Target="../media/image72.svg"/><Relationship Id="rId14" Type="http://schemas.openxmlformats.org/officeDocument/2006/relationships/image" Target="../media/image8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51.svg"/><Relationship Id="rId7" Type="http://schemas.openxmlformats.org/officeDocument/2006/relationships/image" Target="../media/image58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png"/><Relationship Id="rId5" Type="http://schemas.openxmlformats.org/officeDocument/2006/relationships/image" Target="../media/image88.svg"/><Relationship Id="rId4" Type="http://schemas.openxmlformats.org/officeDocument/2006/relationships/image" Target="../media/image87.png"/><Relationship Id="rId9" Type="http://schemas.openxmlformats.org/officeDocument/2006/relationships/image" Target="../media/image72.sv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sv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12" Type="http://schemas.openxmlformats.org/officeDocument/2006/relationships/image" Target="../media/image98.svg"/><Relationship Id="rId2" Type="http://schemas.openxmlformats.org/officeDocument/2006/relationships/hyperlink" Target="https://learn.microsoft.com/en-us/power-apps/maker/canvas-apps/accessible-apps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2.svg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0" Type="http://schemas.openxmlformats.org/officeDocument/2006/relationships/image" Target="../media/image96.svg"/><Relationship Id="rId4" Type="http://schemas.openxmlformats.org/officeDocument/2006/relationships/image" Target="../media/image90.svg"/><Relationship Id="rId9" Type="http://schemas.openxmlformats.org/officeDocument/2006/relationships/image" Target="../media/image9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sv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png"/><Relationship Id="rId11" Type="http://schemas.openxmlformats.org/officeDocument/2006/relationships/image" Target="../media/image19.svg"/><Relationship Id="rId5" Type="http://schemas.openxmlformats.org/officeDocument/2006/relationships/image" Target="../media/image13.sv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27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svg"/><Relationship Id="rId18" Type="http://schemas.openxmlformats.org/officeDocument/2006/relationships/image" Target="../media/image44.png"/><Relationship Id="rId3" Type="http://schemas.openxmlformats.org/officeDocument/2006/relationships/image" Target="../media/image29.svg"/><Relationship Id="rId7" Type="http://schemas.openxmlformats.org/officeDocument/2006/relationships/image" Target="../media/image33.svg"/><Relationship Id="rId12" Type="http://schemas.openxmlformats.org/officeDocument/2006/relationships/image" Target="../media/image38.png"/><Relationship Id="rId17" Type="http://schemas.openxmlformats.org/officeDocument/2006/relationships/image" Target="../media/image43.svg"/><Relationship Id="rId2" Type="http://schemas.openxmlformats.org/officeDocument/2006/relationships/image" Target="../media/image28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11" Type="http://schemas.openxmlformats.org/officeDocument/2006/relationships/image" Target="../media/image37.svg"/><Relationship Id="rId5" Type="http://schemas.openxmlformats.org/officeDocument/2006/relationships/image" Target="../media/image31.svg"/><Relationship Id="rId15" Type="http://schemas.openxmlformats.org/officeDocument/2006/relationships/image" Target="../media/image41.svg"/><Relationship Id="rId10" Type="http://schemas.openxmlformats.org/officeDocument/2006/relationships/image" Target="../media/image36.png"/><Relationship Id="rId19" Type="http://schemas.openxmlformats.org/officeDocument/2006/relationships/image" Target="../media/image45.svg"/><Relationship Id="rId4" Type="http://schemas.openxmlformats.org/officeDocument/2006/relationships/image" Target="../media/image30.png"/><Relationship Id="rId9" Type="http://schemas.openxmlformats.org/officeDocument/2006/relationships/image" Target="../media/image35.svg"/><Relationship Id="rId1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 Apps</a:t>
            </a:r>
          </a:p>
          <a:p>
            <a:r>
              <a:rPr lang="en-US" dirty="0"/>
              <a:t>Design Apps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and Designing Apps</a:t>
            </a:r>
          </a:p>
        </p:txBody>
      </p:sp>
    </p:spTree>
    <p:extLst>
      <p:ext uri="{BB962C8B-B14F-4D97-AF65-F5344CB8AC3E}">
        <p14:creationId xmlns:p14="http://schemas.microsoft.com/office/powerpoint/2010/main" val="44062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860AB5-E597-5AF8-EC60-A8BC70489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86C413-2DE9-CC81-F20A-0B32140F6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Plan Components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ED2F38-B642-3DB1-B06D-055E30A30B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Environmental needs.</a:t>
            </a:r>
          </a:p>
          <a:p>
            <a:r>
              <a:rPr lang="en-US" dirty="0"/>
              <a:t>List of features to be tested.</a:t>
            </a:r>
          </a:p>
          <a:p>
            <a:r>
              <a:rPr lang="en-US" dirty="0"/>
              <a:t>List of features that are not being tested.</a:t>
            </a:r>
          </a:p>
          <a:p>
            <a:r>
              <a:rPr lang="en-US" dirty="0"/>
              <a:t>Test items:</a:t>
            </a:r>
          </a:p>
          <a:p>
            <a:pPr lvl="1"/>
            <a:r>
              <a:rPr lang="en-US" dirty="0"/>
              <a:t>Related business requirement</a:t>
            </a:r>
          </a:p>
          <a:p>
            <a:pPr lvl="1"/>
            <a:r>
              <a:rPr lang="en-US" dirty="0"/>
              <a:t>Steps to test</a:t>
            </a:r>
          </a:p>
          <a:p>
            <a:pPr lvl="1"/>
            <a:r>
              <a:rPr lang="en-US" dirty="0"/>
              <a:t>Expected results</a:t>
            </a:r>
          </a:p>
          <a:p>
            <a:pPr lvl="1"/>
            <a:r>
              <a:rPr lang="en-US" dirty="0"/>
              <a:t>Actual results</a:t>
            </a:r>
          </a:p>
          <a:p>
            <a:pPr lvl="1"/>
            <a:r>
              <a:rPr lang="en-US" dirty="0"/>
              <a:t>Time/date of test</a:t>
            </a:r>
          </a:p>
          <a:p>
            <a:pPr lvl="1"/>
            <a:r>
              <a:rPr lang="en-US" dirty="0"/>
              <a:t>Tester’s name</a:t>
            </a:r>
          </a:p>
          <a:p>
            <a:pPr lvl="1"/>
            <a:r>
              <a:rPr lang="en-US" dirty="0"/>
              <a:t>Comments</a:t>
            </a:r>
          </a:p>
          <a:p>
            <a:r>
              <a:rPr lang="en-US" dirty="0"/>
              <a:t>Schedule.</a:t>
            </a:r>
          </a:p>
          <a:p>
            <a:r>
              <a:rPr lang="en-US" dirty="0"/>
              <a:t>Process for fixing/retesting failed items.</a:t>
            </a:r>
          </a:p>
          <a:p>
            <a:r>
              <a:rPr lang="en-US" dirty="0"/>
              <a:t>Test scenarios.</a:t>
            </a:r>
          </a:p>
        </p:txBody>
      </p:sp>
    </p:spTree>
    <p:extLst>
      <p:ext uri="{BB962C8B-B14F-4D97-AF65-F5344CB8AC3E}">
        <p14:creationId xmlns:p14="http://schemas.microsoft.com/office/powerpoint/2010/main" val="589753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F2BA00-3DBA-100A-664F-3E98CED16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AA147B-848B-3097-950F-D5BB79BF3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Plan Considerations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ED5DC4-3F56-65A2-2F76-CBB793181C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Data dependencies. </a:t>
            </a:r>
          </a:p>
          <a:p>
            <a:pPr lvl="1"/>
            <a:r>
              <a:rPr lang="en-US" dirty="0"/>
              <a:t>What data sources do you need to make available to test users? </a:t>
            </a:r>
          </a:p>
          <a:p>
            <a:pPr lvl="1"/>
            <a:r>
              <a:rPr lang="en-US" dirty="0"/>
              <a:t>Will you need to arrange credentials with IT personnel to ensure that all data can be accessed?</a:t>
            </a:r>
          </a:p>
          <a:p>
            <a:r>
              <a:rPr lang="en-US" dirty="0"/>
              <a:t>Resources. </a:t>
            </a:r>
          </a:p>
          <a:p>
            <a:pPr lvl="1"/>
            <a:r>
              <a:rPr lang="en-US" dirty="0"/>
              <a:t>Are resources other than the data sources required for the test to be effective? </a:t>
            </a:r>
          </a:p>
          <a:p>
            <a:pPr lvl="1"/>
            <a:r>
              <a:rPr lang="en-US" dirty="0"/>
              <a:t>Are there standard connectors available for the intended data sources, or will you need to provide custom connectors? </a:t>
            </a:r>
          </a:p>
          <a:p>
            <a:pPr lvl="1"/>
            <a:r>
              <a:rPr lang="en-US" dirty="0"/>
              <a:t>How will testing affect licensing plans and costs? </a:t>
            </a:r>
          </a:p>
          <a:p>
            <a:r>
              <a:rPr lang="en-US" dirty="0"/>
              <a:t>Security configuration. </a:t>
            </a:r>
          </a:p>
          <a:p>
            <a:pPr lvl="1"/>
            <a:r>
              <a:rPr lang="en-US" dirty="0"/>
              <a:t>Identify the data and features that need to be secured, particularly for solutions that serve both internal and external users. </a:t>
            </a:r>
          </a:p>
          <a:p>
            <a:pPr lvl="1"/>
            <a:r>
              <a:rPr lang="en-US" dirty="0"/>
              <a:t>You will want to test how the app works for all intended users.</a:t>
            </a:r>
          </a:p>
        </p:txBody>
      </p:sp>
    </p:spTree>
    <p:extLst>
      <p:ext uri="{BB962C8B-B14F-4D97-AF65-F5344CB8AC3E}">
        <p14:creationId xmlns:p14="http://schemas.microsoft.com/office/powerpoint/2010/main" val="2058551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BDA4C53-5F93-D23D-031C-82547DB88C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Identify Requirements:</a:t>
            </a:r>
          </a:p>
          <a:p>
            <a:pPr lvl="1"/>
            <a:r>
              <a:rPr lang="en-US" dirty="0"/>
              <a:t>Describe in detail the business problem that you want to solve.</a:t>
            </a:r>
          </a:p>
          <a:p>
            <a:pPr lvl="1"/>
            <a:r>
              <a:rPr lang="en-US" dirty="0"/>
              <a:t>Distill larger issues into smaller, discrete ones wherever possible.</a:t>
            </a:r>
          </a:p>
          <a:p>
            <a:pPr lvl="1"/>
            <a:r>
              <a:rPr lang="en-US" dirty="0"/>
              <a:t>Consider creating a problem statement and a desired outcome.</a:t>
            </a:r>
          </a:p>
          <a:p>
            <a:pPr lvl="1"/>
            <a:r>
              <a:rPr lang="en-US" dirty="0"/>
              <a:t>Consider including additional, ancillary benefits that could be realized.</a:t>
            </a:r>
          </a:p>
          <a:p>
            <a:r>
              <a:rPr lang="en-US" dirty="0"/>
              <a:t>Define Business Processes:</a:t>
            </a:r>
          </a:p>
          <a:p>
            <a:pPr lvl="1"/>
            <a:r>
              <a:rPr lang="en-US" dirty="0"/>
              <a:t>Gather information from stakeholders for a comprehensive view of the process.</a:t>
            </a:r>
          </a:p>
          <a:p>
            <a:pPr lvl="1"/>
            <a:r>
              <a:rPr lang="en-US" dirty="0"/>
              <a:t>Create a sequential process map.</a:t>
            </a:r>
          </a:p>
          <a:p>
            <a:r>
              <a:rPr lang="en-US" dirty="0"/>
              <a:t>Optimize Business Processes:</a:t>
            </a:r>
          </a:p>
          <a:p>
            <a:pPr lvl="1"/>
            <a:r>
              <a:rPr lang="en-US" dirty="0"/>
              <a:t>Identify the goals that the business process should achieve.</a:t>
            </a:r>
          </a:p>
          <a:p>
            <a:pPr lvl="1"/>
            <a:r>
              <a:rPr lang="en-US" dirty="0"/>
              <a:t>Examine the business process to identify potential improvements.</a:t>
            </a:r>
          </a:p>
          <a:p>
            <a:pPr lvl="1"/>
            <a:r>
              <a:rPr lang="en-US" dirty="0"/>
              <a:t>Consult with others to gather their viewpoints.</a:t>
            </a:r>
          </a:p>
          <a:p>
            <a:pPr lvl="1"/>
            <a:r>
              <a:rPr lang="en-US" dirty="0"/>
              <a:t>Consider how the process and any potential changes may affect those who benefit from the process. </a:t>
            </a:r>
          </a:p>
          <a:p>
            <a:pPr lvl="1"/>
            <a:r>
              <a:rPr lang="en-US" dirty="0"/>
              <a:t>Consider how you might improve the user experience.</a:t>
            </a:r>
          </a:p>
          <a:p>
            <a:pPr lvl="1"/>
            <a:r>
              <a:rPr lang="en-US" dirty="0"/>
              <a:t>Clearly document which process steps will be affected by the optimization.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4D56E8-CC50-318D-7971-6D1ACC011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5DA6235-6404-8B17-8E2E-BD26C0677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Planning Apps (Slide 1 of 2)</a:t>
            </a:r>
          </a:p>
        </p:txBody>
      </p:sp>
    </p:spTree>
    <p:extLst>
      <p:ext uri="{BB962C8B-B14F-4D97-AF65-F5344CB8AC3E}">
        <p14:creationId xmlns:p14="http://schemas.microsoft.com/office/powerpoint/2010/main" val="2308528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4A5C71A-EEAB-61F5-70DC-B0C8B87A9E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Develop Test Plans:</a:t>
            </a:r>
          </a:p>
          <a:p>
            <a:pPr lvl="1"/>
            <a:r>
              <a:rPr lang="en-US" dirty="0"/>
              <a:t>Create your test plan early in the process, before you implement any user acceptance testing.</a:t>
            </a:r>
          </a:p>
          <a:p>
            <a:pPr lvl="1"/>
            <a:r>
              <a:rPr lang="en-US" dirty="0"/>
              <a:t>Test plans should:</a:t>
            </a:r>
          </a:p>
          <a:p>
            <a:pPr lvl="2"/>
            <a:r>
              <a:rPr lang="en-US" dirty="0"/>
              <a:t>Describe the intention and scope of testing.</a:t>
            </a:r>
          </a:p>
          <a:p>
            <a:pPr lvl="2"/>
            <a:r>
              <a:rPr lang="en-US" dirty="0"/>
              <a:t>Outline the technical review process.</a:t>
            </a:r>
          </a:p>
          <a:p>
            <a:pPr lvl="2"/>
            <a:r>
              <a:rPr lang="en-US" dirty="0"/>
              <a:t>Describe the process for rolling out the solution.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3B3AF2-35CF-2B12-887E-9D768C76F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90B3F5C-285D-6917-D300-836A6CA10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Planning Apps (Slide 2 of 2)</a:t>
            </a:r>
          </a:p>
        </p:txBody>
      </p:sp>
    </p:spTree>
    <p:extLst>
      <p:ext uri="{BB962C8B-B14F-4D97-AF65-F5344CB8AC3E}">
        <p14:creationId xmlns:p14="http://schemas.microsoft.com/office/powerpoint/2010/main" val="4143553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EC80AF-28DC-A750-A499-FECC9E9A3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729D470-0915-7996-240F-48F714256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Planning an App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4A36686-90A2-473A-1BFC-F95259D298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first solution your team has decided to work on is the canvas app that highlights certain products, enables people to order directly from within the solution, and must provide a user interface that is distinctly recognizable as belonging to Develetech. The following app idea has been suggested:</a:t>
            </a:r>
            <a:br>
              <a:rPr lang="en-US" dirty="0"/>
            </a:br>
            <a:br>
              <a:rPr lang="en-US" dirty="0"/>
            </a:br>
            <a:r>
              <a:rPr lang="en-US" b="1" dirty="0"/>
              <a:t>Product showcase</a:t>
            </a:r>
            <a:r>
              <a:rPr lang="en-US" dirty="0"/>
              <a:t>: Customers want an efficient way to research and order Develetech products without requiring assistance from Develetech personnel unless they request it.</a:t>
            </a:r>
            <a:br>
              <a:rPr lang="en-US" dirty="0"/>
            </a:br>
            <a:endParaRPr lang="en-US" dirty="0"/>
          </a:p>
          <a:p>
            <a:r>
              <a:rPr lang="en-US" dirty="0"/>
              <a:t>Describe a possible business process that the suggested app idea might support.</a:t>
            </a:r>
            <a:br>
              <a:rPr lang="en-US" dirty="0"/>
            </a:br>
            <a:endParaRPr lang="en-US" dirty="0"/>
          </a:p>
          <a:p>
            <a:r>
              <a:rPr lang="en-US" dirty="0"/>
              <a:t>Determine if an app would optimize the business process. How might the app optimize it?</a:t>
            </a:r>
            <a:br>
              <a:rPr lang="en-US" dirty="0"/>
            </a:br>
            <a:endParaRPr lang="en-US" dirty="0"/>
          </a:p>
          <a:p>
            <a:r>
              <a:rPr lang="en-US" dirty="0"/>
              <a:t>Discuss whether or not automating the process would be advantageous.</a:t>
            </a:r>
            <a:br>
              <a:rPr lang="en-US" dirty="0"/>
            </a:br>
            <a:endParaRPr lang="en-US" dirty="0"/>
          </a:p>
          <a:p>
            <a:r>
              <a:rPr lang="en-US" dirty="0"/>
              <a:t>What other information would you include in your project plan?</a:t>
            </a:r>
          </a:p>
        </p:txBody>
      </p:sp>
    </p:spTree>
    <p:extLst>
      <p:ext uri="{BB962C8B-B14F-4D97-AF65-F5344CB8AC3E}">
        <p14:creationId xmlns:p14="http://schemas.microsoft.com/office/powerpoint/2010/main" val="3256092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21560-13E3-45C2-E13D-5B258C71B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Apps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B89350-52B6-6186-9C25-ED6837E941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553054-3002-309C-8BE6-BA3717EB4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5331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2ECA02-CC60-5637-FAAB-9DE10F0C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3B0DA9E-9574-2D97-926D-A8805D182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 Design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9E485E5-3EFB-F41E-BB12-8205587045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Conceptual design</a:t>
            </a:r>
            <a:r>
              <a:rPr lang="en-US" dirty="0"/>
              <a:t>: An app design component that essentially provides a blueprint for an app.</a:t>
            </a:r>
          </a:p>
          <a:p>
            <a:r>
              <a:rPr lang="en-US" b="1" dirty="0"/>
              <a:t>Architectural design</a:t>
            </a:r>
            <a:r>
              <a:rPr lang="en-US" dirty="0"/>
              <a:t>: An app design component that describes how Power Platform components will be used to change a business process.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9F4F0B3-1DC5-7EAC-2B16-3D0338CA80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Goal: Use the information gathered in the planning phase to identify specifications and elements for the app to be built.</a:t>
            </a:r>
          </a:p>
          <a:p>
            <a:r>
              <a:rPr lang="en-US" dirty="0"/>
              <a:t>Two main design components: Conceptual and architectural.</a:t>
            </a:r>
          </a:p>
          <a:p>
            <a:r>
              <a:rPr lang="en-US" dirty="0"/>
              <a:t>Conceptual design focuses on:</a:t>
            </a:r>
          </a:p>
          <a:p>
            <a:pPr lvl="1"/>
            <a:r>
              <a:rPr lang="en-US" dirty="0"/>
              <a:t>The tasks involved in the business process.</a:t>
            </a:r>
          </a:p>
          <a:p>
            <a:pPr lvl="1"/>
            <a:r>
              <a:rPr lang="en-US" dirty="0"/>
              <a:t>User experience.</a:t>
            </a:r>
          </a:p>
          <a:p>
            <a:r>
              <a:rPr lang="en-US" dirty="0"/>
              <a:t>Architectural design focuses on:</a:t>
            </a:r>
          </a:p>
          <a:p>
            <a:pPr lvl="1"/>
            <a:r>
              <a:rPr lang="en-US" dirty="0"/>
              <a:t>Data storage.</a:t>
            </a:r>
          </a:p>
          <a:p>
            <a:pPr lvl="1"/>
            <a:r>
              <a:rPr lang="en-US" dirty="0"/>
              <a:t>Interaction with other systems.</a:t>
            </a:r>
          </a:p>
          <a:p>
            <a:pPr lvl="1"/>
            <a:r>
              <a:rPr lang="en-US" dirty="0"/>
              <a:t>Data structure.</a:t>
            </a:r>
          </a:p>
          <a:p>
            <a:pPr lvl="1"/>
            <a:r>
              <a:rPr lang="en-US" dirty="0"/>
              <a:t>App type.</a:t>
            </a:r>
          </a:p>
          <a:p>
            <a:pPr lvl="1"/>
            <a:r>
              <a:rPr lang="en-US" dirty="0"/>
              <a:t>Where business logic should be placed.</a:t>
            </a:r>
          </a:p>
          <a:p>
            <a:pPr lvl="1"/>
            <a:r>
              <a:rPr lang="en-US" dirty="0"/>
              <a:t>Security of data.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7910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CB96F0-C06A-5C34-CE59-28060797E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Design Considerations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FDE467-5BD3-FB56-6230-A08F8501A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BB7CED-15E5-D6CA-F6F9-F4350096400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193803"/>
            <a:ext cx="5384800" cy="4525963"/>
          </a:xfrm>
        </p:spPr>
        <p:txBody>
          <a:bodyPr/>
          <a:lstStyle/>
          <a:p>
            <a:r>
              <a:rPr lang="en-US" dirty="0"/>
              <a:t>Examine your business process map.</a:t>
            </a:r>
          </a:p>
          <a:p>
            <a:pPr lvl="1"/>
            <a:r>
              <a:rPr lang="en-US" dirty="0"/>
              <a:t>Add details to identify every task the app should do.</a:t>
            </a:r>
          </a:p>
          <a:p>
            <a:pPr lvl="1"/>
            <a:r>
              <a:rPr lang="en-US" dirty="0"/>
              <a:t>Group tasks for inclusion on app screens.</a:t>
            </a:r>
          </a:p>
          <a:p>
            <a:r>
              <a:rPr lang="en-US" dirty="0"/>
              <a:t>Sketch app screens.</a:t>
            </a:r>
          </a:p>
          <a:p>
            <a:pPr lvl="1"/>
            <a:r>
              <a:rPr lang="en-US" dirty="0"/>
              <a:t>Doesn’t need to be fancy.</a:t>
            </a:r>
          </a:p>
          <a:p>
            <a:pPr lvl="1"/>
            <a:r>
              <a:rPr lang="en-US" dirty="0"/>
              <a:t>Rough out what UI elements belong on a screen.</a:t>
            </a:r>
          </a:p>
          <a:p>
            <a:pPr lvl="1"/>
            <a:r>
              <a:rPr lang="en-US" dirty="0"/>
              <a:t>Think visual brainstorming.</a:t>
            </a:r>
          </a:p>
          <a:p>
            <a:r>
              <a:rPr lang="en-US" dirty="0"/>
              <a:t>Review available templates.</a:t>
            </a:r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DA93A0-FE95-9530-20A1-F03DA56A9A4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193803"/>
            <a:ext cx="5384800" cy="4525963"/>
          </a:xfrm>
        </p:spPr>
        <p:txBody>
          <a:bodyPr/>
          <a:lstStyle/>
          <a:p>
            <a:r>
              <a:rPr lang="en-US" dirty="0"/>
              <a:t>Address visual enhancements.</a:t>
            </a:r>
          </a:p>
          <a:p>
            <a:pPr lvl="1"/>
            <a:r>
              <a:rPr lang="en-US" dirty="0"/>
              <a:t>Branding elements.</a:t>
            </a:r>
          </a:p>
          <a:p>
            <a:pPr lvl="1"/>
            <a:r>
              <a:rPr lang="en-US" dirty="0"/>
              <a:t>Color schemes.</a:t>
            </a:r>
          </a:p>
          <a:p>
            <a:pPr lvl="1"/>
            <a:r>
              <a:rPr lang="en-US" dirty="0"/>
              <a:t>Themes.</a:t>
            </a:r>
          </a:p>
          <a:p>
            <a:pPr lvl="1"/>
            <a:r>
              <a:rPr lang="en-US" dirty="0"/>
              <a:t>Design elements from existing apps.</a:t>
            </a:r>
          </a:p>
          <a:p>
            <a:r>
              <a:rPr lang="en-US" dirty="0"/>
              <a:t>Provide consistent look, feel, and user experience.</a:t>
            </a:r>
          </a:p>
          <a:p>
            <a:r>
              <a:rPr lang="en-US" dirty="0"/>
              <a:t>Gather feedback from intended users.</a:t>
            </a:r>
          </a:p>
        </p:txBody>
      </p:sp>
      <p:pic>
        <p:nvPicPr>
          <p:cNvPr id="128" name="Picture 127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8664A136-41D5-A2FD-7D7E-CB7C65FB0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2977" y="3575244"/>
            <a:ext cx="8446045" cy="306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8626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CD6E21-7EB5-BFE5-11A4-4D169139A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A6FA377-E11B-CAA9-08F3-03558BA3F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 Considerations: Data Storage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A19EB18-5EA0-3D61-DC1F-8F700B8AC7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Storage and retrieval choices:</a:t>
            </a:r>
          </a:p>
          <a:p>
            <a:pPr lvl="1"/>
            <a:r>
              <a:rPr lang="en-US" dirty="0"/>
              <a:t>Creating all new data.</a:t>
            </a:r>
          </a:p>
          <a:p>
            <a:pPr lvl="1"/>
            <a:r>
              <a:rPr lang="en-US" dirty="0"/>
              <a:t>Retrieving and updating existing data.</a:t>
            </a:r>
          </a:p>
          <a:p>
            <a:pPr lvl="1"/>
            <a:r>
              <a:rPr lang="en-US" dirty="0"/>
              <a:t>Retrieving data that cannot be altered at the source.</a:t>
            </a:r>
          </a:p>
          <a:p>
            <a:r>
              <a:rPr lang="en-US" dirty="0"/>
              <a:t>For all new data, store it in Microsoft Dataverse tables or SharePoint custom lists.</a:t>
            </a:r>
          </a:p>
          <a:p>
            <a:r>
              <a:rPr lang="en-US" dirty="0"/>
              <a:t>For retrieving and updating existing data, request the data when it is needed to ensure it is the most current.</a:t>
            </a:r>
          </a:p>
          <a:p>
            <a:r>
              <a:rPr lang="en-US" dirty="0"/>
              <a:t>For retrieving read-only data, create a copy of the data for use in your app without affecting the data source.</a:t>
            </a:r>
          </a:p>
          <a:p>
            <a:endParaRPr lang="en-US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A3F8A27-A628-429D-19DB-E664218F763F}"/>
              </a:ext>
            </a:extLst>
          </p:cNvPr>
          <p:cNvGrpSpPr/>
          <p:nvPr/>
        </p:nvGrpSpPr>
        <p:grpSpPr>
          <a:xfrm>
            <a:off x="1113955" y="3616633"/>
            <a:ext cx="9978365" cy="2897819"/>
            <a:chOff x="1113955" y="3616633"/>
            <a:chExt cx="9978365" cy="2897819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F8156F8-5D6C-9B86-9C46-16E5CADBF9E2}"/>
                </a:ext>
              </a:extLst>
            </p:cNvPr>
            <p:cNvGrpSpPr/>
            <p:nvPr/>
          </p:nvGrpSpPr>
          <p:grpSpPr>
            <a:xfrm>
              <a:off x="1113955" y="3616633"/>
              <a:ext cx="1853310" cy="2583379"/>
              <a:chOff x="1264531" y="3616633"/>
              <a:chExt cx="1853310" cy="2583379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EA33165D-3F2E-D471-35EE-199E310DDBC8}"/>
                  </a:ext>
                </a:extLst>
              </p:cNvPr>
              <p:cNvGrpSpPr/>
              <p:nvPr/>
            </p:nvGrpSpPr>
            <p:grpSpPr>
              <a:xfrm>
                <a:off x="1264531" y="4089133"/>
                <a:ext cx="1853310" cy="2110879"/>
                <a:chOff x="1236243" y="4089133"/>
                <a:chExt cx="1853310" cy="2110879"/>
              </a:xfrm>
            </p:grpSpPr>
            <p:pic>
              <p:nvPicPr>
                <p:cNvPr id="17" name="Graphic 16">
                  <a:extLst>
                    <a:ext uri="{FF2B5EF4-FFF2-40B4-BE49-F238E27FC236}">
                      <a16:creationId xmlns:a16="http://schemas.microsoft.com/office/drawing/2014/main" id="{7D7C70DE-AFE1-62EA-8A92-73F18697A2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36243" y="5059557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F2DF072F-764E-71E3-7FC7-702147DD62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11107" t="24932" r="64833" b="24572"/>
                <a:stretch/>
              </p:blipFill>
              <p:spPr>
                <a:xfrm>
                  <a:off x="2175152" y="5348674"/>
                  <a:ext cx="914401" cy="851338"/>
                </a:xfrm>
                <a:prstGeom prst="rect">
                  <a:avLst/>
                </a:prstGeom>
              </p:spPr>
            </p:pic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F4842487-D077-28EF-E43A-0A1BD1057743}"/>
                    </a:ext>
                  </a:extLst>
                </p:cNvPr>
                <p:cNvGrpSpPr/>
                <p:nvPr/>
              </p:nvGrpSpPr>
              <p:grpSpPr>
                <a:xfrm>
                  <a:off x="1882986" y="4089133"/>
                  <a:ext cx="914400" cy="914400"/>
                  <a:chOff x="429516" y="3432735"/>
                  <a:chExt cx="914400" cy="914400"/>
                </a:xfrm>
              </p:grpSpPr>
              <p:pic>
                <p:nvPicPr>
                  <p:cNvPr id="33" name="Graphic 32" descr="Cloud Computing outline">
                    <a:extLst>
                      <a:ext uri="{FF2B5EF4-FFF2-40B4-BE49-F238E27FC236}">
                        <a16:creationId xmlns:a16="http://schemas.microsoft.com/office/drawing/2014/main" id="{C50A61C0-32E2-ED5B-A323-BF45D63F1A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96DAC541-7B7A-43D3-8B79-37D633B846F1}">
                        <asvg:svgBlip xmlns:asvg="http://schemas.microsoft.com/office/drawing/2016/SVG/main" r:embed="rId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29516" y="3432735"/>
                    <a:ext cx="914400" cy="914400"/>
                  </a:xfrm>
                  <a:prstGeom prst="rect">
                    <a:avLst/>
                  </a:prstGeom>
                </p:spPr>
              </p:pic>
              <p:sp>
                <p:nvSpPr>
                  <p:cNvPr id="40" name="Rectangle: Rounded Corners 39">
                    <a:extLst>
                      <a:ext uri="{FF2B5EF4-FFF2-40B4-BE49-F238E27FC236}">
                        <a16:creationId xmlns:a16="http://schemas.microsoft.com/office/drawing/2014/main" id="{9F1F946D-FD10-F2B0-9A4E-5F389B903D17}"/>
                      </a:ext>
                    </a:extLst>
                  </p:cNvPr>
                  <p:cNvSpPr/>
                  <p:nvPr/>
                </p:nvSpPr>
                <p:spPr>
                  <a:xfrm>
                    <a:off x="980253" y="3828460"/>
                    <a:ext cx="243953" cy="230725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44" name="Rounded Rectangle 143">
                <a:extLst>
                  <a:ext uri="{FF2B5EF4-FFF2-40B4-BE49-F238E27FC236}">
                    <a16:creationId xmlns:a16="http://schemas.microsoft.com/office/drawing/2014/main" id="{630E145D-A7CB-2086-F9AC-72E5ED4059A5}"/>
                  </a:ext>
                </a:extLst>
              </p:cNvPr>
              <p:cNvSpPr/>
              <p:nvPr/>
            </p:nvSpPr>
            <p:spPr>
              <a:xfrm>
                <a:off x="1478779" y="3616633"/>
                <a:ext cx="1424814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All New Data</a:t>
                </a: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927C24A7-5399-8ABE-46F0-8B26968FA603}"/>
                </a:ext>
              </a:extLst>
            </p:cNvPr>
            <p:cNvGrpSpPr/>
            <p:nvPr/>
          </p:nvGrpSpPr>
          <p:grpSpPr>
            <a:xfrm>
              <a:off x="5015349" y="3616633"/>
              <a:ext cx="2151436" cy="2822636"/>
              <a:chOff x="5015349" y="3616633"/>
              <a:chExt cx="2151436" cy="2822636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D8A73FB4-88BD-0677-8233-D8C6F7AB1FAF}"/>
                  </a:ext>
                </a:extLst>
              </p:cNvPr>
              <p:cNvGrpSpPr/>
              <p:nvPr/>
            </p:nvGrpSpPr>
            <p:grpSpPr>
              <a:xfrm>
                <a:off x="5015349" y="4089133"/>
                <a:ext cx="2151436" cy="2350136"/>
                <a:chOff x="5015349" y="4089133"/>
                <a:chExt cx="2151436" cy="2350136"/>
              </a:xfrm>
            </p:grpSpPr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7DF10C8D-A891-F478-6BCD-61399CB6F07E}"/>
                    </a:ext>
                  </a:extLst>
                </p:cNvPr>
                <p:cNvGrpSpPr/>
                <p:nvPr/>
              </p:nvGrpSpPr>
              <p:grpSpPr>
                <a:xfrm>
                  <a:off x="5015349" y="5003533"/>
                  <a:ext cx="2151436" cy="1435736"/>
                  <a:chOff x="5015349" y="5003533"/>
                  <a:chExt cx="2151436" cy="1435736"/>
                </a:xfrm>
              </p:grpSpPr>
              <p:grpSp>
                <p:nvGrpSpPr>
                  <p:cNvPr id="49" name="Group 48">
                    <a:extLst>
                      <a:ext uri="{FF2B5EF4-FFF2-40B4-BE49-F238E27FC236}">
                        <a16:creationId xmlns:a16="http://schemas.microsoft.com/office/drawing/2014/main" id="{DA70421F-53E6-7CD0-104F-F5E7C34BBFAF}"/>
                      </a:ext>
                    </a:extLst>
                  </p:cNvPr>
                  <p:cNvGrpSpPr/>
                  <p:nvPr/>
                </p:nvGrpSpPr>
                <p:grpSpPr>
                  <a:xfrm>
                    <a:off x="5842222" y="5439272"/>
                    <a:ext cx="1324563" cy="999997"/>
                    <a:chOff x="5842222" y="5439272"/>
                    <a:chExt cx="1324563" cy="999997"/>
                  </a:xfrm>
                </p:grpSpPr>
                <p:pic>
                  <p:nvPicPr>
                    <p:cNvPr id="22" name="Graphic 21" descr="Plugged Unplugged with solid fill">
                      <a:extLst>
                        <a:ext uri="{FF2B5EF4-FFF2-40B4-BE49-F238E27FC236}">
                          <a16:creationId xmlns:a16="http://schemas.microsoft.com/office/drawing/2014/main" id="{D696C017-236D-0953-2063-E4426A481EA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>
                      <a:extLst>
                        <a:ext uri="{96DAC541-7B7A-43D3-8B79-37D633B846F1}">
                          <asvg:svgBlip xmlns:asvg="http://schemas.microsoft.com/office/drawing/2016/SVG/main" r:embed="rId8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flipH="1">
                      <a:off x="5842222" y="5439272"/>
                      <a:ext cx="608533" cy="60853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4" name="Picture 23">
                      <a:extLst>
                        <a:ext uri="{FF2B5EF4-FFF2-40B4-BE49-F238E27FC236}">
                          <a16:creationId xmlns:a16="http://schemas.microsoft.com/office/drawing/2014/main" id="{FD188E01-82EE-4FC6-ABB0-3526D7655D7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9"/>
                    <a:stretch>
                      <a:fillRect/>
                    </a:stretch>
                  </p:blipFill>
                  <p:spPr>
                    <a:xfrm>
                      <a:off x="6328585" y="5620119"/>
                      <a:ext cx="838200" cy="81915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29" name="Graphic 28" descr="Clock outline">
                    <a:extLst>
                      <a:ext uri="{FF2B5EF4-FFF2-40B4-BE49-F238E27FC236}">
                        <a16:creationId xmlns:a16="http://schemas.microsoft.com/office/drawing/2014/main" id="{C67FEBE4-D488-EED8-A016-86F6F67ABDA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96DAC541-7B7A-43D3-8B79-37D633B846F1}">
                        <asvg:svgBlip xmlns:asvg="http://schemas.microsoft.com/office/drawing/2016/SVG/main" r:embed="rId11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015349" y="5003533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31" name="Graphic 30" descr="Cloud Computing outline">
                  <a:extLst>
                    <a:ext uri="{FF2B5EF4-FFF2-40B4-BE49-F238E27FC236}">
                      <a16:creationId xmlns:a16="http://schemas.microsoft.com/office/drawing/2014/main" id="{AEDBB997-699D-AF7D-B2B5-7DC643C858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33867" y="4089133"/>
                  <a:ext cx="914400" cy="914400"/>
                </a:xfrm>
                <a:prstGeom prst="rect">
                  <a:avLst/>
                </a:prstGeom>
              </p:spPr>
            </p:pic>
          </p:grpSp>
          <p:sp>
            <p:nvSpPr>
              <p:cNvPr id="45" name="Rounded Rectangle 143">
                <a:extLst>
                  <a:ext uri="{FF2B5EF4-FFF2-40B4-BE49-F238E27FC236}">
                    <a16:creationId xmlns:a16="http://schemas.microsoft.com/office/drawing/2014/main" id="{17E37C34-745F-E4F5-8A49-66CC3BE662C8}"/>
                  </a:ext>
                </a:extLst>
              </p:cNvPr>
              <p:cNvSpPr/>
              <p:nvPr/>
            </p:nvSpPr>
            <p:spPr>
              <a:xfrm>
                <a:off x="5378660" y="3616633"/>
                <a:ext cx="1424814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Existing Data</a:t>
                </a:r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2BADD2CA-E166-841E-3A6F-B5C337011C38}"/>
                </a:ext>
              </a:extLst>
            </p:cNvPr>
            <p:cNvGrpSpPr/>
            <p:nvPr/>
          </p:nvGrpSpPr>
          <p:grpSpPr>
            <a:xfrm>
              <a:off x="9006249" y="3616633"/>
              <a:ext cx="2086071" cy="2897819"/>
              <a:chOff x="8691289" y="3616633"/>
              <a:chExt cx="2086071" cy="2897819"/>
            </a:xfrm>
          </p:grpSpPr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61FF6998-2322-E152-7D42-BA51E17CEAED}"/>
                  </a:ext>
                </a:extLst>
              </p:cNvPr>
              <p:cNvGrpSpPr/>
              <p:nvPr/>
            </p:nvGrpSpPr>
            <p:grpSpPr>
              <a:xfrm>
                <a:off x="8713933" y="4089133"/>
                <a:ext cx="2040783" cy="2425319"/>
                <a:chOff x="8687277" y="4089133"/>
                <a:chExt cx="2040783" cy="2425319"/>
              </a:xfrm>
            </p:grpSpPr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F20857E2-14AE-48AE-3380-92C9D77912DD}"/>
                    </a:ext>
                  </a:extLst>
                </p:cNvPr>
                <p:cNvGrpSpPr/>
                <p:nvPr/>
              </p:nvGrpSpPr>
              <p:grpSpPr>
                <a:xfrm>
                  <a:off x="8687277" y="5031915"/>
                  <a:ext cx="2040783" cy="1482537"/>
                  <a:chOff x="8687277" y="4798235"/>
                  <a:chExt cx="2040783" cy="1482537"/>
                </a:xfrm>
              </p:grpSpPr>
              <p:pic>
                <p:nvPicPr>
                  <p:cNvPr id="34" name="Graphic 33" descr="Table outline">
                    <a:extLst>
                      <a:ext uri="{FF2B5EF4-FFF2-40B4-BE49-F238E27FC236}">
                        <a16:creationId xmlns:a16="http://schemas.microsoft.com/office/drawing/2014/main" id="{FDB30A41-9EB3-24F3-4789-C7726D922F8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>
                    <a:extLst>
                      <a:ext uri="{96DAC541-7B7A-43D3-8B79-37D633B846F1}">
                        <asvg:svgBlip xmlns:asvg="http://schemas.microsoft.com/office/drawing/2016/SVG/main" r:embed="rId13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687277" y="4947782"/>
                    <a:ext cx="914400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35" name="Graphic 34" descr="Table outline">
                    <a:extLst>
                      <a:ext uri="{FF2B5EF4-FFF2-40B4-BE49-F238E27FC236}">
                        <a16:creationId xmlns:a16="http://schemas.microsoft.com/office/drawing/2014/main" id="{8725512D-BF3C-3291-D454-748EC8B5F08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>
                    <a:extLst>
                      <a:ext uri="{96DAC541-7B7A-43D3-8B79-37D633B846F1}">
                        <asvg:svgBlip xmlns:asvg="http://schemas.microsoft.com/office/drawing/2016/SVG/main" r:embed="rId13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813660" y="5366372"/>
                    <a:ext cx="914400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39" name="Graphic 38" descr="Arrow: Rotate right outline">
                    <a:extLst>
                      <a:ext uri="{FF2B5EF4-FFF2-40B4-BE49-F238E27FC236}">
                        <a16:creationId xmlns:a16="http://schemas.microsoft.com/office/drawing/2014/main" id="{5B947B5F-40C5-F116-A5FC-C86A8AC806C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4">
                    <a:extLst>
                      <a:ext uri="{96DAC541-7B7A-43D3-8B79-37D633B846F1}">
                        <asvg:svgBlip xmlns:asvg="http://schemas.microsoft.com/office/drawing/2016/SVG/main" r:embed="rId1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281136" y="4798235"/>
                    <a:ext cx="914400" cy="9144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F3645D30-F03E-D557-D1BC-941C4C3E3576}"/>
                    </a:ext>
                  </a:extLst>
                </p:cNvPr>
                <p:cNvGrpSpPr/>
                <p:nvPr/>
              </p:nvGrpSpPr>
              <p:grpSpPr>
                <a:xfrm>
                  <a:off x="9250468" y="4089133"/>
                  <a:ext cx="914400" cy="914400"/>
                  <a:chOff x="8535252" y="3645348"/>
                  <a:chExt cx="914400" cy="914400"/>
                </a:xfrm>
              </p:grpSpPr>
              <p:pic>
                <p:nvPicPr>
                  <p:cNvPr id="32" name="Graphic 31" descr="Cloud Computing outline">
                    <a:extLst>
                      <a:ext uri="{FF2B5EF4-FFF2-40B4-BE49-F238E27FC236}">
                        <a16:creationId xmlns:a16="http://schemas.microsoft.com/office/drawing/2014/main" id="{17255BB2-0B58-13EC-9621-7DAA0675AA4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96DAC541-7B7A-43D3-8B79-37D633B846F1}">
                        <asvg:svgBlip xmlns:asvg="http://schemas.microsoft.com/office/drawing/2016/SVG/main" r:embed="rId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535252" y="3645348"/>
                    <a:ext cx="914400" cy="914400"/>
                  </a:xfrm>
                  <a:prstGeom prst="rect">
                    <a:avLst/>
                  </a:prstGeom>
                </p:spPr>
              </p:pic>
              <p:sp>
                <p:nvSpPr>
                  <p:cNvPr id="41" name="Rectangle: Rounded Corners 40">
                    <a:extLst>
                      <a:ext uri="{FF2B5EF4-FFF2-40B4-BE49-F238E27FC236}">
                        <a16:creationId xmlns:a16="http://schemas.microsoft.com/office/drawing/2014/main" id="{A1231203-0986-8F27-1622-57842429E6BE}"/>
                      </a:ext>
                    </a:extLst>
                  </p:cNvPr>
                  <p:cNvSpPr/>
                  <p:nvPr/>
                </p:nvSpPr>
                <p:spPr>
                  <a:xfrm>
                    <a:off x="8606559" y="3809755"/>
                    <a:ext cx="243953" cy="228440"/>
                  </a:xfrm>
                  <a:prstGeom prst="roundRect">
                    <a:avLst/>
                  </a:prstGeom>
                  <a:solidFill>
                    <a:schemeClr val="bg2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en-US" sz="1100" b="1" kern="0" dirty="0">
                      <a:solidFill>
                        <a:srgbClr val="FF0000"/>
                      </a:solidFill>
                      <a:latin typeface="Arial"/>
                    </a:endParaRPr>
                  </a:p>
                </p:txBody>
              </p:sp>
            </p:grpSp>
          </p:grpSp>
          <p:sp>
            <p:nvSpPr>
              <p:cNvPr id="46" name="Rounded Rectangle 143">
                <a:extLst>
                  <a:ext uri="{FF2B5EF4-FFF2-40B4-BE49-F238E27FC236}">
                    <a16:creationId xmlns:a16="http://schemas.microsoft.com/office/drawing/2014/main" id="{E7AF5F8C-2C2C-422F-01CA-58EF01F58258}"/>
                  </a:ext>
                </a:extLst>
              </p:cNvPr>
              <p:cNvSpPr/>
              <p:nvPr/>
            </p:nvSpPr>
            <p:spPr>
              <a:xfrm>
                <a:off x="8691289" y="3616633"/>
                <a:ext cx="2086071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Existing Read-Only Data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34870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09E3E7-1C1F-B0DC-14CF-BACFED070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D5ADFD-14F2-3B70-931D-33A3567BE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 Considerations: Interaction with Existing Systems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A6F782-98A7-25C9-4BA9-4C14207A8C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/>
              <a:t>Consult with IT to determine specifics regarding access of enterprise systems.</a:t>
            </a:r>
          </a:p>
          <a:p>
            <a:pPr lvl="1"/>
            <a:r>
              <a:rPr lang="en-US" dirty="0"/>
              <a:t>SAP, Oracle, etc.</a:t>
            </a:r>
          </a:p>
          <a:p>
            <a:pPr lvl="0"/>
            <a:r>
              <a:rPr lang="en-US" dirty="0"/>
              <a:t>Determine frequency of interactions. </a:t>
            </a:r>
          </a:p>
          <a:p>
            <a:pPr lvl="1"/>
            <a:r>
              <a:rPr lang="en-US" dirty="0"/>
              <a:t>Consider all time zones applicable to the data and app.</a:t>
            </a:r>
          </a:p>
          <a:p>
            <a:pPr lvl="0"/>
            <a:r>
              <a:rPr lang="en-US" dirty="0"/>
              <a:t>Select an integration method.</a:t>
            </a:r>
          </a:p>
          <a:p>
            <a:pPr lvl="1"/>
            <a:r>
              <a:rPr lang="en-US" dirty="0"/>
              <a:t>Direct integration with databases.</a:t>
            </a:r>
          </a:p>
          <a:p>
            <a:pPr lvl="1"/>
            <a:r>
              <a:rPr lang="en-US" dirty="0"/>
              <a:t>Using APIs.</a:t>
            </a:r>
          </a:p>
          <a:p>
            <a:pPr lvl="1"/>
            <a:r>
              <a:rPr lang="en-US" dirty="0"/>
              <a:t>File integration.</a:t>
            </a:r>
          </a:p>
          <a:p>
            <a:r>
              <a:rPr lang="en-US" dirty="0"/>
              <a:t>On-premises data gateway.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A44D84B-8E74-55FD-3456-41EB98827902}"/>
              </a:ext>
            </a:extLst>
          </p:cNvPr>
          <p:cNvGrpSpPr/>
          <p:nvPr/>
        </p:nvGrpSpPr>
        <p:grpSpPr>
          <a:xfrm>
            <a:off x="9459181" y="3947627"/>
            <a:ext cx="1886562" cy="1658017"/>
            <a:chOff x="9459181" y="3947627"/>
            <a:chExt cx="1886562" cy="1658017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DF58863-37F4-D35D-8F90-450D97F8BABA}"/>
                </a:ext>
              </a:extLst>
            </p:cNvPr>
            <p:cNvGrpSpPr/>
            <p:nvPr/>
          </p:nvGrpSpPr>
          <p:grpSpPr>
            <a:xfrm>
              <a:off x="9812932" y="4998719"/>
              <a:ext cx="914400" cy="606925"/>
              <a:chOff x="6608715" y="5623560"/>
              <a:chExt cx="914400" cy="606925"/>
            </a:xfrm>
          </p:grpSpPr>
          <p:pic>
            <p:nvPicPr>
              <p:cNvPr id="29" name="Graphic 28" descr="Repeat outline">
                <a:extLst>
                  <a:ext uri="{FF2B5EF4-FFF2-40B4-BE49-F238E27FC236}">
                    <a16:creationId xmlns:a16="http://schemas.microsoft.com/office/drawing/2014/main" id="{30EE6C31-E3C4-C9FF-87F3-EAA093040FC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t="40556"/>
              <a:stretch/>
            </p:blipFill>
            <p:spPr>
              <a:xfrm>
                <a:off x="6608715" y="5686926"/>
                <a:ext cx="914400" cy="543559"/>
              </a:xfrm>
              <a:prstGeom prst="rect">
                <a:avLst/>
              </a:prstGeom>
            </p:spPr>
          </p:pic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73E6A612-174F-B02A-459D-E335855A4059}"/>
                  </a:ext>
                </a:extLst>
              </p:cNvPr>
              <p:cNvSpPr/>
              <p:nvPr/>
            </p:nvSpPr>
            <p:spPr>
              <a:xfrm>
                <a:off x="6608715" y="5623560"/>
                <a:ext cx="319679" cy="238760"/>
              </a:xfrm>
              <a:prstGeom prst="roundRect">
                <a:avLst/>
              </a:prstGeom>
              <a:solidFill>
                <a:schemeClr val="bg2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</p:grpSp>
        <p:pic>
          <p:nvPicPr>
            <p:cNvPr id="24" name="Graphic 23" descr="Open folder outline">
              <a:extLst>
                <a:ext uri="{FF2B5EF4-FFF2-40B4-BE49-F238E27FC236}">
                  <a16:creationId xmlns:a16="http://schemas.microsoft.com/office/drawing/2014/main" id="{B96B11D2-7A51-53B8-3E75-18CE78AAE8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459181" y="4460377"/>
              <a:ext cx="914400" cy="914400"/>
            </a:xfrm>
            <a:prstGeom prst="rect">
              <a:avLst/>
            </a:prstGeom>
          </p:spPr>
        </p:pic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2EF403F-F5DF-3137-304E-EC8340BE533E}"/>
                </a:ext>
              </a:extLst>
            </p:cNvPr>
            <p:cNvGrpSpPr/>
            <p:nvPr/>
          </p:nvGrpSpPr>
          <p:grpSpPr>
            <a:xfrm>
              <a:off x="9735968" y="3947627"/>
              <a:ext cx="914400" cy="635000"/>
              <a:chOff x="5526319" y="5257800"/>
              <a:chExt cx="914400" cy="635000"/>
            </a:xfrm>
          </p:grpSpPr>
          <p:pic>
            <p:nvPicPr>
              <p:cNvPr id="28" name="Graphic 27" descr="Repeat outline">
                <a:extLst>
                  <a:ext uri="{FF2B5EF4-FFF2-40B4-BE49-F238E27FC236}">
                    <a16:creationId xmlns:a16="http://schemas.microsoft.com/office/drawing/2014/main" id="{D7A9B89C-133D-9CA0-0A71-05216B73BCE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b="33889"/>
              <a:stretch/>
            </p:blipFill>
            <p:spPr>
              <a:xfrm>
                <a:off x="5526319" y="5257800"/>
                <a:ext cx="914400" cy="604520"/>
              </a:xfrm>
              <a:prstGeom prst="rect">
                <a:avLst/>
              </a:prstGeom>
            </p:spPr>
          </p:pic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C4419823-8070-8A14-BBFD-116EBFB12B4B}"/>
                  </a:ext>
                </a:extLst>
              </p:cNvPr>
              <p:cNvSpPr/>
              <p:nvPr/>
            </p:nvSpPr>
            <p:spPr>
              <a:xfrm>
                <a:off x="6121035" y="5654040"/>
                <a:ext cx="319679" cy="238760"/>
              </a:xfrm>
              <a:prstGeom prst="roundRect">
                <a:avLst/>
              </a:prstGeom>
              <a:solidFill>
                <a:schemeClr val="bg2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</p:grpSp>
        <p:pic>
          <p:nvPicPr>
            <p:cNvPr id="25" name="Graphic 24" descr="Open folder outline">
              <a:extLst>
                <a:ext uri="{FF2B5EF4-FFF2-40B4-BE49-F238E27FC236}">
                  <a16:creationId xmlns:a16="http://schemas.microsoft.com/office/drawing/2014/main" id="{3B7ECE24-D859-4B8F-8171-7029795579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431343" y="4236586"/>
              <a:ext cx="914400" cy="914400"/>
            </a:xfrm>
            <a:prstGeom prst="rect">
              <a:avLst/>
            </a:prstGeom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95B3457-F466-31A8-F00A-8E908B646A4F}"/>
              </a:ext>
            </a:extLst>
          </p:cNvPr>
          <p:cNvGrpSpPr/>
          <p:nvPr/>
        </p:nvGrpSpPr>
        <p:grpSpPr>
          <a:xfrm>
            <a:off x="7247098" y="1035120"/>
            <a:ext cx="4042543" cy="3250794"/>
            <a:chOff x="5753099" y="2574565"/>
            <a:chExt cx="4042543" cy="3250794"/>
          </a:xfrm>
        </p:grpSpPr>
        <p:pic>
          <p:nvPicPr>
            <p:cNvPr id="37" name="Bild 3">
              <a:extLst>
                <a:ext uri="{FF2B5EF4-FFF2-40B4-BE49-F238E27FC236}">
                  <a16:creationId xmlns:a16="http://schemas.microsoft.com/office/drawing/2014/main" id="{D8AC00F0-335F-6C59-B715-64DD1D41F1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3099" y="3259835"/>
              <a:ext cx="1028702" cy="507494"/>
            </a:xfrm>
            <a:prstGeom prst="rect">
              <a:avLst/>
            </a:prstGeom>
          </p:spPr>
        </p:pic>
        <p:pic>
          <p:nvPicPr>
            <p:cNvPr id="38" name="Picture 37" descr="Logo&#10;&#10;Description automatically generated">
              <a:extLst>
                <a:ext uri="{FF2B5EF4-FFF2-40B4-BE49-F238E27FC236}">
                  <a16:creationId xmlns:a16="http://schemas.microsoft.com/office/drawing/2014/main" id="{3496E680-EE63-2841-3F57-699AB3D2973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44848" y="2574565"/>
              <a:ext cx="3250794" cy="3250794"/>
            </a:xfrm>
            <a:prstGeom prst="rect">
              <a:avLst/>
            </a:prstGeom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F8A828F-EF6F-C8CE-FF14-3505621C169B}"/>
              </a:ext>
            </a:extLst>
          </p:cNvPr>
          <p:cNvGrpSpPr/>
          <p:nvPr/>
        </p:nvGrpSpPr>
        <p:grpSpPr>
          <a:xfrm>
            <a:off x="5313459" y="4130509"/>
            <a:ext cx="1221755" cy="1292252"/>
            <a:chOff x="2383184" y="4286353"/>
            <a:chExt cx="1221755" cy="129225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001CFBE-3617-4C6F-F86C-E4C63430CE07}"/>
                </a:ext>
              </a:extLst>
            </p:cNvPr>
            <p:cNvGrpSpPr/>
            <p:nvPr/>
          </p:nvGrpSpPr>
          <p:grpSpPr>
            <a:xfrm>
              <a:off x="2383184" y="4664205"/>
              <a:ext cx="914400" cy="914400"/>
              <a:chOff x="7392815" y="3681663"/>
              <a:chExt cx="914400" cy="914400"/>
            </a:xfrm>
          </p:grpSpPr>
          <p:pic>
            <p:nvPicPr>
              <p:cNvPr id="40" name="Graphic 39" descr="Cloud Computing outline">
                <a:extLst>
                  <a:ext uri="{FF2B5EF4-FFF2-40B4-BE49-F238E27FC236}">
                    <a16:creationId xmlns:a16="http://schemas.microsoft.com/office/drawing/2014/main" id="{22AD6E65-4CE1-DA49-55A6-CFD03F56F0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7392815" y="3681663"/>
                <a:ext cx="914400" cy="914400"/>
              </a:xfrm>
              <a:prstGeom prst="rect">
                <a:avLst/>
              </a:prstGeom>
            </p:spPr>
          </p:pic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A40E53D8-D3DA-D91B-C05C-C9C28E485C09}"/>
                  </a:ext>
                </a:extLst>
              </p:cNvPr>
              <p:cNvSpPr/>
              <p:nvPr/>
            </p:nvSpPr>
            <p:spPr>
              <a:xfrm>
                <a:off x="7742450" y="3727305"/>
                <a:ext cx="514846" cy="317790"/>
              </a:xfrm>
              <a:prstGeom prst="roundRect">
                <a:avLst/>
              </a:prstGeom>
              <a:solidFill>
                <a:schemeClr val="bg2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</p:grpSp>
        <p:pic>
          <p:nvPicPr>
            <p:cNvPr id="11" name="Graphic 10" descr="Server outline">
              <a:extLst>
                <a:ext uri="{FF2B5EF4-FFF2-40B4-BE49-F238E27FC236}">
                  <a16:creationId xmlns:a16="http://schemas.microsoft.com/office/drawing/2014/main" id="{6F4F194F-BD89-F662-C5EE-2C21D59A14F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849236" y="4286353"/>
              <a:ext cx="755703" cy="755703"/>
            </a:xfrm>
            <a:prstGeom prst="rect">
              <a:avLst/>
            </a:prstGeom>
          </p:spPr>
        </p:pic>
      </p:grpSp>
      <p:pic>
        <p:nvPicPr>
          <p:cNvPr id="44" name="Graphic 43" descr="Gears outline">
            <a:extLst>
              <a:ext uri="{FF2B5EF4-FFF2-40B4-BE49-F238E27FC236}">
                <a16:creationId xmlns:a16="http://schemas.microsoft.com/office/drawing/2014/main" id="{DE306919-3ACC-0CDD-8657-53AAA1943DF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539998" y="4319435"/>
            <a:ext cx="914400" cy="914400"/>
          </a:xfrm>
          <a:prstGeom prst="rect">
            <a:avLst/>
          </a:prstGeom>
        </p:spPr>
      </p:pic>
      <p:sp>
        <p:nvSpPr>
          <p:cNvPr id="47" name="Text Box 307">
            <a:extLst>
              <a:ext uri="{FF2B5EF4-FFF2-40B4-BE49-F238E27FC236}">
                <a16:creationId xmlns:a16="http://schemas.microsoft.com/office/drawing/2014/main" id="{F41D44C4-6653-926C-21E7-31BC18564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5186" y="5630444"/>
            <a:ext cx="149066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spcBef>
                <a:spcPct val="50000"/>
              </a:spcBef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Direct database integration</a:t>
            </a:r>
          </a:p>
        </p:txBody>
      </p:sp>
      <p:sp>
        <p:nvSpPr>
          <p:cNvPr id="48" name="Text Box 307">
            <a:extLst>
              <a:ext uri="{FF2B5EF4-FFF2-40B4-BE49-F238E27FC236}">
                <a16:creationId xmlns:a16="http://schemas.microsoft.com/office/drawing/2014/main" id="{E8800B6C-2CAE-9359-6B97-F323DCC8B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3516" y="5630444"/>
            <a:ext cx="149066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spcBef>
                <a:spcPct val="50000"/>
              </a:spcBef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APIs</a:t>
            </a:r>
          </a:p>
        </p:txBody>
      </p:sp>
      <p:sp>
        <p:nvSpPr>
          <p:cNvPr id="49" name="Text Box 307">
            <a:extLst>
              <a:ext uri="{FF2B5EF4-FFF2-40B4-BE49-F238E27FC236}">
                <a16:creationId xmlns:a16="http://schemas.microsoft.com/office/drawing/2014/main" id="{E8AAF536-3302-96B5-4BAB-21917C5EC0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4801" y="5630444"/>
            <a:ext cx="149066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spcBef>
                <a:spcPct val="50000"/>
              </a:spcBef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File integration</a:t>
            </a:r>
          </a:p>
        </p:txBody>
      </p:sp>
    </p:spTree>
    <p:extLst>
      <p:ext uri="{BB962C8B-B14F-4D97-AF65-F5344CB8AC3E}">
        <p14:creationId xmlns:p14="http://schemas.microsoft.com/office/powerpoint/2010/main" val="3901162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Apps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738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CF9BBF-6842-F61F-A041-65A12D651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A5615F-3147-988D-7AC5-A6BFE3AB4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 Considerations: Data Structure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744B9E-9865-F01A-E495-9951EA7049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Data modeling</a:t>
            </a:r>
            <a:r>
              <a:rPr lang="en-US" dirty="0"/>
              <a:t>: The act of defining the structure of data, including tables, columns, and relationships that will be used by an app.</a:t>
            </a:r>
            <a:endParaRPr lang="en-US" b="1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AEB1097-E6D6-7779-BA76-994A6DA261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38495"/>
            <a:ext cx="11483012" cy="4388205"/>
          </a:xfrm>
        </p:spPr>
        <p:txBody>
          <a:bodyPr/>
          <a:lstStyle/>
          <a:p>
            <a:r>
              <a:rPr lang="en-US" dirty="0"/>
              <a:t>How will the data be used in the app?</a:t>
            </a:r>
          </a:p>
          <a:p>
            <a:r>
              <a:rPr lang="en-US" dirty="0"/>
              <a:t>How will other systems and people use the data?</a:t>
            </a:r>
          </a:p>
          <a:p>
            <a:r>
              <a:rPr lang="en-US" dirty="0"/>
              <a:t>Data is likely to be stored in databases, so database design principles apply.</a:t>
            </a:r>
          </a:p>
          <a:p>
            <a:pPr lvl="1"/>
            <a:r>
              <a:rPr lang="en-US" dirty="0"/>
              <a:t>Establishing relationships</a:t>
            </a:r>
          </a:p>
          <a:p>
            <a:pPr lvl="1"/>
            <a:r>
              <a:rPr lang="en-US" dirty="0"/>
              <a:t>Minimizing redundancy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5370CEE-A54A-1888-88B2-4DB4259178B4}"/>
              </a:ext>
            </a:extLst>
          </p:cNvPr>
          <p:cNvGrpSpPr/>
          <p:nvPr/>
        </p:nvGrpSpPr>
        <p:grpSpPr>
          <a:xfrm>
            <a:off x="7555456" y="4010465"/>
            <a:ext cx="2600152" cy="2214751"/>
            <a:chOff x="7606493" y="4126486"/>
            <a:chExt cx="2600152" cy="2214751"/>
          </a:xfrm>
        </p:grpSpPr>
        <p:pic>
          <p:nvPicPr>
            <p:cNvPr id="8" name="Graphic 7" descr="Table outline">
              <a:extLst>
                <a:ext uri="{FF2B5EF4-FFF2-40B4-BE49-F238E27FC236}">
                  <a16:creationId xmlns:a16="http://schemas.microsoft.com/office/drawing/2014/main" id="{F827A4F9-C9A5-FB14-236E-0759891F64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616772" y="5426837"/>
              <a:ext cx="914400" cy="914400"/>
            </a:xfrm>
            <a:prstGeom prst="rect">
              <a:avLst/>
            </a:prstGeom>
          </p:spPr>
        </p:pic>
        <p:pic>
          <p:nvPicPr>
            <p:cNvPr id="9" name="Graphic 8" descr="Table outline">
              <a:extLst>
                <a:ext uri="{FF2B5EF4-FFF2-40B4-BE49-F238E27FC236}">
                  <a16:creationId xmlns:a16="http://schemas.microsoft.com/office/drawing/2014/main" id="{434082D9-BECE-8090-188E-63E1E1091D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606493" y="4399142"/>
              <a:ext cx="914400" cy="914400"/>
            </a:xfrm>
            <a:prstGeom prst="rect">
              <a:avLst/>
            </a:prstGeom>
          </p:spPr>
        </p:pic>
        <p:pic>
          <p:nvPicPr>
            <p:cNvPr id="10" name="Graphic 9" descr="Table outline">
              <a:extLst>
                <a:ext uri="{FF2B5EF4-FFF2-40B4-BE49-F238E27FC236}">
                  <a16:creationId xmlns:a16="http://schemas.microsoft.com/office/drawing/2014/main" id="{29768E1E-E4D7-5933-B697-DA9480C31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900914" y="4126486"/>
              <a:ext cx="914400" cy="914400"/>
            </a:xfrm>
            <a:prstGeom prst="rect">
              <a:avLst/>
            </a:prstGeom>
          </p:spPr>
        </p:pic>
        <p:sp>
          <p:nvSpPr>
            <p:cNvPr id="17" name="Line 315">
              <a:extLst>
                <a:ext uri="{FF2B5EF4-FFF2-40B4-BE49-F238E27FC236}">
                  <a16:creationId xmlns:a16="http://schemas.microsoft.com/office/drawing/2014/main" id="{4E7C276A-CD37-7ADE-9759-3243CA7C84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66746" y="4715985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Line 316">
              <a:extLst>
                <a:ext uri="{FF2B5EF4-FFF2-40B4-BE49-F238E27FC236}">
                  <a16:creationId xmlns:a16="http://schemas.microsoft.com/office/drawing/2014/main" id="{2EE853CA-3FC9-FA0C-6EC0-53344467DE3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7794702" y="5365771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Text Box 307">
              <a:extLst>
                <a:ext uri="{FF2B5EF4-FFF2-40B4-BE49-F238E27FC236}">
                  <a16:creationId xmlns:a16="http://schemas.microsoft.com/office/drawing/2014/main" id="{8A8B7096-51A7-B525-BFEF-EEA3DE2160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5983" y="5341804"/>
              <a:ext cx="1490662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  <a:defRPr/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Relationships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94ABFA1-CCEE-CD46-6561-55CDB5996EBA}"/>
              </a:ext>
            </a:extLst>
          </p:cNvPr>
          <p:cNvGrpSpPr/>
          <p:nvPr/>
        </p:nvGrpSpPr>
        <p:grpSpPr>
          <a:xfrm>
            <a:off x="883728" y="3887836"/>
            <a:ext cx="5349159" cy="2259630"/>
            <a:chOff x="700848" y="3887836"/>
            <a:chExt cx="5349159" cy="2259630"/>
          </a:xfrm>
        </p:grpSpPr>
        <p:pic>
          <p:nvPicPr>
            <p:cNvPr id="21" name="Graphic 20" descr="Server outline">
              <a:extLst>
                <a:ext uri="{FF2B5EF4-FFF2-40B4-BE49-F238E27FC236}">
                  <a16:creationId xmlns:a16="http://schemas.microsoft.com/office/drawing/2014/main" id="{4B805DDD-974E-3188-56CD-0F710FD263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52896" y="4112359"/>
              <a:ext cx="914400" cy="914400"/>
            </a:xfrm>
            <a:prstGeom prst="rect">
              <a:avLst/>
            </a:prstGeom>
          </p:spPr>
        </p:pic>
        <p:pic>
          <p:nvPicPr>
            <p:cNvPr id="23" name="Graphic 22" descr="Table outline">
              <a:extLst>
                <a:ext uri="{FF2B5EF4-FFF2-40B4-BE49-F238E27FC236}">
                  <a16:creationId xmlns:a16="http://schemas.microsoft.com/office/drawing/2014/main" id="{0A4FF7AD-8C08-53B0-2BE1-0D7FFE2AA5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69045" y="4896159"/>
              <a:ext cx="914400" cy="914400"/>
            </a:xfrm>
            <a:prstGeom prst="rect">
              <a:avLst/>
            </a:prstGeom>
          </p:spPr>
        </p:pic>
        <p:pic>
          <p:nvPicPr>
            <p:cNvPr id="25" name="Graphic 24" descr="Database outline">
              <a:extLst>
                <a:ext uri="{FF2B5EF4-FFF2-40B4-BE49-F238E27FC236}">
                  <a16:creationId xmlns:a16="http://schemas.microsoft.com/office/drawing/2014/main" id="{ABF2415F-C88B-CAAF-FD14-179ABA5A1D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964435" y="3987475"/>
              <a:ext cx="914400" cy="914400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FF4C7C92-77EA-81B9-0054-7FCFC5C5CAA2}"/>
                </a:ext>
              </a:extLst>
            </p:cNvPr>
            <p:cNvGrpSpPr/>
            <p:nvPr/>
          </p:nvGrpSpPr>
          <p:grpSpPr>
            <a:xfrm>
              <a:off x="4430578" y="4110614"/>
              <a:ext cx="1619429" cy="1381924"/>
              <a:chOff x="4430578" y="3958214"/>
              <a:chExt cx="1619429" cy="1381924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B97E8182-50C4-A247-0D29-C90E7F6743BB}"/>
                  </a:ext>
                </a:extLst>
              </p:cNvPr>
              <p:cNvGrpSpPr/>
              <p:nvPr/>
            </p:nvGrpSpPr>
            <p:grpSpPr>
              <a:xfrm>
                <a:off x="4430578" y="3958214"/>
                <a:ext cx="1619429" cy="914564"/>
                <a:chOff x="4430578" y="3958214"/>
                <a:chExt cx="1619429" cy="914564"/>
              </a:xfrm>
            </p:grpSpPr>
            <p:pic>
              <p:nvPicPr>
                <p:cNvPr id="26" name="Graphic 25" descr="Table outline">
                  <a:extLst>
                    <a:ext uri="{FF2B5EF4-FFF2-40B4-BE49-F238E27FC236}">
                      <a16:creationId xmlns:a16="http://schemas.microsoft.com/office/drawing/2014/main" id="{7654E057-269B-8036-3D46-9C5C2CC8F0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30578" y="3958214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27" name="Graphic 26" descr="Table outline">
                  <a:extLst>
                    <a:ext uri="{FF2B5EF4-FFF2-40B4-BE49-F238E27FC236}">
                      <a16:creationId xmlns:a16="http://schemas.microsoft.com/office/drawing/2014/main" id="{236C37DB-ADD5-48BF-062F-ADBDC7AF16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35607" y="3958378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6BEE463D-C3BA-F6BA-22BD-FD6C5941D50A}"/>
                  </a:ext>
                </a:extLst>
              </p:cNvPr>
              <p:cNvGrpSpPr/>
              <p:nvPr/>
            </p:nvGrpSpPr>
            <p:grpSpPr>
              <a:xfrm>
                <a:off x="4430578" y="4425574"/>
                <a:ext cx="1619429" cy="914564"/>
                <a:chOff x="4430578" y="3958214"/>
                <a:chExt cx="1619429" cy="914564"/>
              </a:xfrm>
            </p:grpSpPr>
            <p:pic>
              <p:nvPicPr>
                <p:cNvPr id="30" name="Graphic 29" descr="Table outline">
                  <a:extLst>
                    <a:ext uri="{FF2B5EF4-FFF2-40B4-BE49-F238E27FC236}">
                      <a16:creationId xmlns:a16="http://schemas.microsoft.com/office/drawing/2014/main" id="{4F07E35E-972E-778A-F19C-27DAA21A20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30578" y="3958214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31" name="Graphic 30" descr="Table outline">
                  <a:extLst>
                    <a:ext uri="{FF2B5EF4-FFF2-40B4-BE49-F238E27FC236}">
                      <a16:creationId xmlns:a16="http://schemas.microsoft.com/office/drawing/2014/main" id="{DE37A895-B881-6909-CFA6-F9A148B583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35607" y="3958378"/>
                  <a:ext cx="914400" cy="914400"/>
                </a:xfrm>
                <a:prstGeom prst="rect">
                  <a:avLst/>
                </a:prstGeom>
              </p:spPr>
            </p:pic>
          </p:grpSp>
        </p:grpSp>
        <p:pic>
          <p:nvPicPr>
            <p:cNvPr id="34" name="Graphic 33" descr="Arrow: Slight curve outline">
              <a:extLst>
                <a:ext uri="{FF2B5EF4-FFF2-40B4-BE49-F238E27FC236}">
                  <a16:creationId xmlns:a16="http://schemas.microsoft.com/office/drawing/2014/main" id="{0DD7283A-4C9F-5DF8-1522-693EDB142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496425" y="4355841"/>
              <a:ext cx="914400" cy="914400"/>
            </a:xfrm>
            <a:prstGeom prst="rect">
              <a:avLst/>
            </a:prstGeom>
          </p:spPr>
        </p:pic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7F22B44-94FE-43F6-40AD-436EAA0F029A}"/>
                </a:ext>
              </a:extLst>
            </p:cNvPr>
            <p:cNvSpPr/>
            <p:nvPr/>
          </p:nvSpPr>
          <p:spPr>
            <a:xfrm>
              <a:off x="700848" y="3887836"/>
              <a:ext cx="2726000" cy="1850411"/>
            </a:xfrm>
            <a:prstGeom prst="ellipse">
              <a:avLst/>
            </a:prstGeom>
            <a:noFill/>
            <a:ln w="28575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36" name="Text Box 307">
              <a:extLst>
                <a:ext uri="{FF2B5EF4-FFF2-40B4-BE49-F238E27FC236}">
                  <a16:creationId xmlns:a16="http://schemas.microsoft.com/office/drawing/2014/main" id="{A2B94970-B692-48F6-5F46-6B58B120B7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0914" y="5855078"/>
              <a:ext cx="1490662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  <a:defRPr/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Sources</a:t>
              </a:r>
            </a:p>
          </p:txBody>
        </p:sp>
        <p:sp>
          <p:nvSpPr>
            <p:cNvPr id="37" name="Text Box 307">
              <a:extLst>
                <a:ext uri="{FF2B5EF4-FFF2-40B4-BE49-F238E27FC236}">
                  <a16:creationId xmlns:a16="http://schemas.microsoft.com/office/drawing/2014/main" id="{D9121522-DCDD-809B-3524-7D1480AB59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30578" y="5518171"/>
              <a:ext cx="1490662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  <a:defRPr/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Structure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66848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38198A-75A6-3F6B-E1EC-84E85A972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4E5A8E-E010-E81C-1610-94EAF2BBA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 Considerations: App Type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EF9D0D-8CD5-42FC-2A70-F63B24D14B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0" lang="en-US" sz="18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+mn-ea"/>
                <a:cs typeface="Calibri"/>
              </a:rPr>
              <a:t>Identify which type of app you will develop (if you haven’t already decided).</a:t>
            </a:r>
          </a:p>
          <a:p>
            <a:r>
              <a:rPr lang="en-US" dirty="0">
                <a:latin typeface="Calibri"/>
                <a:cs typeface="Calibri"/>
              </a:rPr>
              <a:t>With canvas apps, you have complete control over the interface.</a:t>
            </a:r>
          </a:p>
          <a:p>
            <a:r>
              <a:rPr lang="en-US" dirty="0">
                <a:latin typeface="Calibri"/>
                <a:cs typeface="Calibri"/>
              </a:rPr>
              <a:t>With model-driven apps, you use the data structure as the basis for the user interface.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7C91319-AFD7-384B-5835-A4C35F138F2C}"/>
              </a:ext>
            </a:extLst>
          </p:cNvPr>
          <p:cNvGrpSpPr/>
          <p:nvPr/>
        </p:nvGrpSpPr>
        <p:grpSpPr>
          <a:xfrm>
            <a:off x="913091" y="2528503"/>
            <a:ext cx="10673504" cy="3406318"/>
            <a:chOff x="913091" y="1664903"/>
            <a:chExt cx="10673504" cy="3406318"/>
          </a:xfrm>
        </p:grpSpPr>
        <p:sp>
          <p:nvSpPr>
            <p:cNvPr id="7" name="Text Box 307">
              <a:extLst>
                <a:ext uri="{FF2B5EF4-FFF2-40B4-BE49-F238E27FC236}">
                  <a16:creationId xmlns:a16="http://schemas.microsoft.com/office/drawing/2014/main" id="{E2DC0921-279E-24B3-0F41-BB89751DCA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83610" y="1664903"/>
              <a:ext cx="1639728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  <a:defRPr/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Canvas apps</a:t>
              </a:r>
            </a:p>
          </p:txBody>
        </p:sp>
        <p:sp>
          <p:nvSpPr>
            <p:cNvPr id="8" name="Text Box 307">
              <a:extLst>
                <a:ext uri="{FF2B5EF4-FFF2-40B4-BE49-F238E27FC236}">
                  <a16:creationId xmlns:a16="http://schemas.microsoft.com/office/drawing/2014/main" id="{520A0E97-CC02-D36E-B5E9-4B024CAB80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17335" y="1664903"/>
              <a:ext cx="1639728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  <a:defRPr/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Model-driven apps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C47EFAA-28F1-FC51-31C2-135E56DCFA1F}"/>
                </a:ext>
              </a:extLst>
            </p:cNvPr>
            <p:cNvGrpSpPr/>
            <p:nvPr/>
          </p:nvGrpSpPr>
          <p:grpSpPr>
            <a:xfrm>
              <a:off x="7026881" y="2338374"/>
              <a:ext cx="4559714" cy="2568905"/>
              <a:chOff x="7026881" y="2338374"/>
              <a:chExt cx="4559714" cy="2568905"/>
            </a:xfrm>
          </p:grpSpPr>
          <p:sp>
            <p:nvSpPr>
              <p:cNvPr id="33" name="Isosceles Triangle 32">
                <a:extLst>
                  <a:ext uri="{FF2B5EF4-FFF2-40B4-BE49-F238E27FC236}">
                    <a16:creationId xmlns:a16="http://schemas.microsoft.com/office/drawing/2014/main" id="{76FD8F89-3587-6B27-B3DA-0883FBB4B4DD}"/>
                  </a:ext>
                </a:extLst>
              </p:cNvPr>
              <p:cNvSpPr/>
              <p:nvPr/>
            </p:nvSpPr>
            <p:spPr>
              <a:xfrm rot="5400000" flipH="1">
                <a:off x="8065728" y="1960672"/>
                <a:ext cx="1790103" cy="3012671"/>
              </a:xfrm>
              <a:prstGeom prst="triangle">
                <a:avLst/>
              </a:prstGeom>
              <a:noFill/>
              <a:ln w="2857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DAA9F6EB-D3E5-011A-AB4F-C9677B374DA2}"/>
                  </a:ext>
                </a:extLst>
              </p:cNvPr>
              <p:cNvCxnSpPr>
                <a:cxnSpLocks/>
                <a:stCxn id="33" idx="4"/>
                <a:endCxn id="33" idx="2"/>
              </p:cNvCxnSpPr>
              <p:nvPr/>
            </p:nvCxnSpPr>
            <p:spPr>
              <a:xfrm>
                <a:off x="7454444" y="2571956"/>
                <a:ext cx="0" cy="1790103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637E1E37-CB61-5436-831D-ED7461D4E2CA}"/>
                  </a:ext>
                </a:extLst>
              </p:cNvPr>
              <p:cNvGrpSpPr/>
              <p:nvPr/>
            </p:nvGrpSpPr>
            <p:grpSpPr>
              <a:xfrm>
                <a:off x="7026881" y="2338374"/>
                <a:ext cx="1639728" cy="2568905"/>
                <a:chOff x="6448040" y="2338374"/>
                <a:chExt cx="1639728" cy="2568905"/>
              </a:xfrm>
              <a:solidFill>
                <a:schemeClr val="bg2"/>
              </a:solidFill>
            </p:grpSpPr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EDFEAE0D-054C-6F75-BFC9-F7D2BC2F5DDB}"/>
                    </a:ext>
                  </a:extLst>
                </p:cNvPr>
                <p:cNvSpPr/>
                <p:nvPr/>
              </p:nvSpPr>
              <p:spPr>
                <a:xfrm>
                  <a:off x="6608650" y="2338374"/>
                  <a:ext cx="1318509" cy="2223116"/>
                </a:xfrm>
                <a:prstGeom prst="ellipse">
                  <a:avLst/>
                </a:prstGeom>
                <a:grpFill/>
                <a:ln w="28575" cap="flat" cmpd="sng" algn="ctr">
                  <a:solidFill>
                    <a:srgbClr val="E62428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47" name="Text Box 307">
                  <a:extLst>
                    <a:ext uri="{FF2B5EF4-FFF2-40B4-BE49-F238E27FC236}">
                      <a16:creationId xmlns:a16="http://schemas.microsoft.com/office/drawing/2014/main" id="{EB7C846B-C4C4-CE66-40E2-5B0133CF52A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448040" y="4614891"/>
                  <a:ext cx="1639728" cy="2923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defTabSz="914400" eaLnBrk="1" hangingPunct="1">
                    <a:spcBef>
                      <a:spcPct val="50000"/>
                    </a:spcBef>
                    <a:defRPr/>
                  </a:pPr>
                  <a:r>
                    <a:rPr lang="en-US" sz="1300" b="1" kern="0" dirty="0">
                      <a:solidFill>
                        <a:srgbClr val="000000"/>
                      </a:solidFill>
                      <a:latin typeface="Calibri"/>
                      <a:cs typeface="Calibri"/>
                    </a:rPr>
                    <a:t>Data sources</a:t>
                  </a:r>
                </a:p>
              </p:txBody>
            </p:sp>
          </p:grpSp>
          <p:sp>
            <p:nvSpPr>
              <p:cNvPr id="36" name="Rounded Rectangle 143">
                <a:extLst>
                  <a:ext uri="{FF2B5EF4-FFF2-40B4-BE49-F238E27FC236}">
                    <a16:creationId xmlns:a16="http://schemas.microsoft.com/office/drawing/2014/main" id="{C8458767-FD82-68EE-F24F-66DDAE101C90}"/>
                  </a:ext>
                </a:extLst>
              </p:cNvPr>
              <p:cNvSpPr/>
              <p:nvPr/>
            </p:nvSpPr>
            <p:spPr>
              <a:xfrm>
                <a:off x="8586803" y="3022938"/>
                <a:ext cx="1070484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Data</a:t>
                </a:r>
              </a:p>
            </p:txBody>
          </p:sp>
          <p:sp>
            <p:nvSpPr>
              <p:cNvPr id="37" name="Rounded Rectangle 143">
                <a:extLst>
                  <a:ext uri="{FF2B5EF4-FFF2-40B4-BE49-F238E27FC236}">
                    <a16:creationId xmlns:a16="http://schemas.microsoft.com/office/drawing/2014/main" id="{8365EBE2-D7D8-5B88-80CA-7E4F2D96C43C}"/>
                  </a:ext>
                </a:extLst>
              </p:cNvPr>
              <p:cNvSpPr/>
              <p:nvPr/>
            </p:nvSpPr>
            <p:spPr>
              <a:xfrm>
                <a:off x="8602469" y="3623006"/>
                <a:ext cx="1070484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Structure</a:t>
                </a:r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D5444850-275E-D5FB-7048-F8A3A085F880}"/>
                  </a:ext>
                </a:extLst>
              </p:cNvPr>
              <p:cNvGrpSpPr/>
              <p:nvPr/>
            </p:nvGrpSpPr>
            <p:grpSpPr>
              <a:xfrm>
                <a:off x="10672195" y="2485321"/>
                <a:ext cx="914400" cy="1879011"/>
                <a:chOff x="10303079" y="2485321"/>
                <a:chExt cx="914400" cy="1879011"/>
              </a:xfrm>
            </p:grpSpPr>
            <p:pic>
              <p:nvPicPr>
                <p:cNvPr id="42" name="Graphic 41" descr="Laptop outline">
                  <a:extLst>
                    <a:ext uri="{FF2B5EF4-FFF2-40B4-BE49-F238E27FC236}">
                      <a16:creationId xmlns:a16="http://schemas.microsoft.com/office/drawing/2014/main" id="{1147F1B3-A0FC-DA96-9E62-15E5695A94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303079" y="2485321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43" name="Graphic 42" descr="Smart Phone outline">
                  <a:extLst>
                    <a:ext uri="{FF2B5EF4-FFF2-40B4-BE49-F238E27FC236}">
                      <a16:creationId xmlns:a16="http://schemas.microsoft.com/office/drawing/2014/main" id="{84F00DE0-01B8-757F-2830-B73A8CAD00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303079" y="3449932"/>
                  <a:ext cx="914400" cy="914400"/>
                </a:xfrm>
                <a:prstGeom prst="rect">
                  <a:avLst/>
                </a:prstGeom>
              </p:spPr>
            </p:pic>
            <p:sp>
              <p:nvSpPr>
                <p:cNvPr id="44" name="Explosion: 8 Points 43">
                  <a:extLst>
                    <a:ext uri="{FF2B5EF4-FFF2-40B4-BE49-F238E27FC236}">
                      <a16:creationId xmlns:a16="http://schemas.microsoft.com/office/drawing/2014/main" id="{3288EF3E-B262-690E-BFAB-DCAF5971702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603540" y="2761666"/>
                  <a:ext cx="302003" cy="308542"/>
                </a:xfrm>
                <a:prstGeom prst="irregularSeal1">
                  <a:avLst/>
                </a:prstGeom>
                <a:noFill/>
                <a:ln w="28575" cap="flat" cmpd="sng" algn="ctr">
                  <a:solidFill>
                    <a:srgbClr val="01A1D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  <p:sp>
              <p:nvSpPr>
                <p:cNvPr id="45" name="Explosion: 8 Points 44">
                  <a:extLst>
                    <a:ext uri="{FF2B5EF4-FFF2-40B4-BE49-F238E27FC236}">
                      <a16:creationId xmlns:a16="http://schemas.microsoft.com/office/drawing/2014/main" id="{31C17190-28AB-FF79-3E20-CE2DED57575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609278" y="3701233"/>
                  <a:ext cx="302003" cy="308542"/>
                </a:xfrm>
                <a:prstGeom prst="irregularSeal1">
                  <a:avLst/>
                </a:prstGeom>
                <a:noFill/>
                <a:ln w="28575" cap="flat" cmpd="sng" algn="ctr">
                  <a:solidFill>
                    <a:srgbClr val="01A1D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en-US" sz="1100" b="1" kern="0" dirty="0">
                    <a:solidFill>
                      <a:srgbClr val="FF0000"/>
                    </a:solidFill>
                    <a:latin typeface="Arial"/>
                  </a:endParaRPr>
                </a:p>
              </p:txBody>
            </p:sp>
          </p:grpSp>
          <p:sp>
            <p:nvSpPr>
              <p:cNvPr id="39" name="AutoShape 302">
                <a:extLst>
                  <a:ext uri="{FF2B5EF4-FFF2-40B4-BE49-F238E27FC236}">
                    <a16:creationId xmlns:a16="http://schemas.microsoft.com/office/drawing/2014/main" id="{1C326B9A-1802-F71A-8DC4-24C7589B356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0532876" y="2555180"/>
                <a:ext cx="232427" cy="1838278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pic>
            <p:nvPicPr>
              <p:cNvPr id="40" name="Graphic 39" descr="Table outline">
                <a:extLst>
                  <a:ext uri="{FF2B5EF4-FFF2-40B4-BE49-F238E27FC236}">
                    <a16:creationId xmlns:a16="http://schemas.microsoft.com/office/drawing/2014/main" id="{CAB0D17D-CEF4-2184-D1E9-2674B6F03D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7432447" y="2538008"/>
                <a:ext cx="731520" cy="731520"/>
              </a:xfrm>
              <a:prstGeom prst="rect">
                <a:avLst/>
              </a:prstGeom>
            </p:spPr>
          </p:pic>
          <p:pic>
            <p:nvPicPr>
              <p:cNvPr id="41" name="Graphic 40" descr="Database outline">
                <a:extLst>
                  <a:ext uri="{FF2B5EF4-FFF2-40B4-BE49-F238E27FC236}">
                    <a16:creationId xmlns:a16="http://schemas.microsoft.com/office/drawing/2014/main" id="{A94BBE37-74AB-2694-CFD4-1A890EE922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7578631" y="3458158"/>
                <a:ext cx="731520" cy="731520"/>
              </a:xfrm>
              <a:prstGeom prst="rect">
                <a:avLst/>
              </a:prstGeom>
            </p:spPr>
          </p:pic>
        </p:grpSp>
        <p:pic>
          <p:nvPicPr>
            <p:cNvPr id="10" name="Graphic 9" descr="Question Mark outline">
              <a:extLst>
                <a:ext uri="{FF2B5EF4-FFF2-40B4-BE49-F238E27FC236}">
                  <a16:creationId xmlns:a16="http://schemas.microsoft.com/office/drawing/2014/main" id="{DD93E7A0-2063-AC59-4353-F3D4CFF1EB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207567" y="2388209"/>
              <a:ext cx="731520" cy="731520"/>
            </a:xfrm>
            <a:prstGeom prst="rect">
              <a:avLst/>
            </a:prstGeom>
          </p:spPr>
        </p:pic>
        <p:pic>
          <p:nvPicPr>
            <p:cNvPr id="11" name="Graphic 10" descr="Questions outline">
              <a:extLst>
                <a:ext uri="{FF2B5EF4-FFF2-40B4-BE49-F238E27FC236}">
                  <a16:creationId xmlns:a16="http://schemas.microsoft.com/office/drawing/2014/main" id="{1669E3CE-6954-3EB5-4587-E6B61254C2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631492" y="2720629"/>
              <a:ext cx="731520" cy="731520"/>
            </a:xfrm>
            <a:prstGeom prst="rect">
              <a:avLst/>
            </a:prstGeom>
          </p:spPr>
        </p:pic>
        <p:pic>
          <p:nvPicPr>
            <p:cNvPr id="12" name="Graphic 11" descr="Customer review outline">
              <a:extLst>
                <a:ext uri="{FF2B5EF4-FFF2-40B4-BE49-F238E27FC236}">
                  <a16:creationId xmlns:a16="http://schemas.microsoft.com/office/drawing/2014/main" id="{CDEBC8D1-08F9-52A4-A2FA-A949FE2D1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232852" y="3493934"/>
              <a:ext cx="731520" cy="731520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2B01F05-60C7-E502-2BDC-AB1228540746}"/>
                </a:ext>
              </a:extLst>
            </p:cNvPr>
            <p:cNvSpPr/>
            <p:nvPr/>
          </p:nvSpPr>
          <p:spPr>
            <a:xfrm>
              <a:off x="963265" y="2338374"/>
              <a:ext cx="1518407" cy="2220482"/>
            </a:xfrm>
            <a:prstGeom prst="ellipse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F7E5AB1-CC04-A639-E800-9927FF37ED92}"/>
                </a:ext>
              </a:extLst>
            </p:cNvPr>
            <p:cNvGrpSpPr/>
            <p:nvPr/>
          </p:nvGrpSpPr>
          <p:grpSpPr>
            <a:xfrm>
              <a:off x="2563421" y="2353212"/>
              <a:ext cx="1233735" cy="1217066"/>
              <a:chOff x="2908737" y="2537176"/>
              <a:chExt cx="1233735" cy="1217066"/>
            </a:xfrm>
          </p:grpSpPr>
          <p:pic>
            <p:nvPicPr>
              <p:cNvPr id="30" name="Graphic 29" descr="Easel outline">
                <a:extLst>
                  <a:ext uri="{FF2B5EF4-FFF2-40B4-BE49-F238E27FC236}">
                    <a16:creationId xmlns:a16="http://schemas.microsoft.com/office/drawing/2014/main" id="{3C587AAE-439A-1550-F279-A410FEE1C9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2908737" y="2537176"/>
                <a:ext cx="1217066" cy="1217066"/>
              </a:xfrm>
              <a:prstGeom prst="rect">
                <a:avLst/>
              </a:prstGeom>
            </p:spPr>
          </p:pic>
          <p:pic>
            <p:nvPicPr>
              <p:cNvPr id="31" name="Graphic 30" descr="Paint brush outline">
                <a:extLst>
                  <a:ext uri="{FF2B5EF4-FFF2-40B4-BE49-F238E27FC236}">
                    <a16:creationId xmlns:a16="http://schemas.microsoft.com/office/drawing/2014/main" id="{B59D8BD7-B37C-F1F1-B0D8-5CBBE68259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p:blipFill>
            <p:spPr>
              <a:xfrm rot="7263862">
                <a:off x="3455469" y="2984623"/>
                <a:ext cx="687003" cy="687003"/>
              </a:xfrm>
              <a:prstGeom prst="rect">
                <a:avLst/>
              </a:prstGeom>
            </p:spPr>
          </p:pic>
          <p:sp>
            <p:nvSpPr>
              <p:cNvPr id="32" name="Explosion: 8 Points 31">
                <a:extLst>
                  <a:ext uri="{FF2B5EF4-FFF2-40B4-BE49-F238E27FC236}">
                    <a16:creationId xmlns:a16="http://schemas.microsoft.com/office/drawing/2014/main" id="{51961AF1-E489-3BE2-A148-ACC628478A8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3345802" y="2888898"/>
                <a:ext cx="302003" cy="308542"/>
              </a:xfrm>
              <a:prstGeom prst="irregularSeal1">
                <a:avLst/>
              </a:prstGeom>
              <a:noFill/>
              <a:ln w="28575" cap="flat" cmpd="sng" algn="ctr">
                <a:solidFill>
                  <a:schemeClr val="accent3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</p:grpSp>
        <p:pic>
          <p:nvPicPr>
            <p:cNvPr id="15" name="Graphic 14" descr="Laptop outline">
              <a:extLst>
                <a:ext uri="{FF2B5EF4-FFF2-40B4-BE49-F238E27FC236}">
                  <a16:creationId xmlns:a16="http://schemas.microsoft.com/office/drawing/2014/main" id="{470FB318-88B8-BCF0-EB20-29D4F2AF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389888" y="2383176"/>
              <a:ext cx="914400" cy="914400"/>
            </a:xfrm>
            <a:prstGeom prst="rect">
              <a:avLst/>
            </a:prstGeom>
          </p:spPr>
        </p:pic>
        <p:pic>
          <p:nvPicPr>
            <p:cNvPr id="16" name="Graphic 15" descr="Smart Phone outline">
              <a:extLst>
                <a:ext uri="{FF2B5EF4-FFF2-40B4-BE49-F238E27FC236}">
                  <a16:creationId xmlns:a16="http://schemas.microsoft.com/office/drawing/2014/main" id="{6CF56729-5561-BC7C-8D73-BE580F0D3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89888" y="3347787"/>
              <a:ext cx="914400" cy="914400"/>
            </a:xfrm>
            <a:prstGeom prst="rect">
              <a:avLst/>
            </a:prstGeom>
          </p:spPr>
        </p:pic>
        <p:sp>
          <p:nvSpPr>
            <p:cNvPr id="17" name="Explosion: 8 Points 16">
              <a:extLst>
                <a:ext uri="{FF2B5EF4-FFF2-40B4-BE49-F238E27FC236}">
                  <a16:creationId xmlns:a16="http://schemas.microsoft.com/office/drawing/2014/main" id="{2916702D-2816-720E-E126-B92DEF945B4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690349" y="2659521"/>
              <a:ext cx="302003" cy="308542"/>
            </a:xfrm>
            <a:prstGeom prst="irregularSeal1">
              <a:avLst/>
            </a:prstGeom>
            <a:noFill/>
            <a:ln w="28575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8" name="Explosion: 8 Points 17">
              <a:extLst>
                <a:ext uri="{FF2B5EF4-FFF2-40B4-BE49-F238E27FC236}">
                  <a16:creationId xmlns:a16="http://schemas.microsoft.com/office/drawing/2014/main" id="{F8B31E9A-E200-CB32-EEC7-30F2DDF3F45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4696087" y="3599088"/>
              <a:ext cx="302003" cy="308542"/>
            </a:xfrm>
            <a:prstGeom prst="irregularSeal1">
              <a:avLst/>
            </a:prstGeom>
            <a:noFill/>
            <a:ln w="28575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9" name="Text Box 307">
              <a:extLst>
                <a:ext uri="{FF2B5EF4-FFF2-40B4-BE49-F238E27FC236}">
                  <a16:creationId xmlns:a16="http://schemas.microsoft.com/office/drawing/2014/main" id="{9AEA069B-9277-B294-ABD6-C6E9BC56CA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3091" y="4578778"/>
              <a:ext cx="1639728" cy="4924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  <a:defRPr/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Organizational and user requirements</a:t>
              </a:r>
            </a:p>
          </p:txBody>
        </p:sp>
        <p:sp>
          <p:nvSpPr>
            <p:cNvPr id="20" name="Text Box 307">
              <a:extLst>
                <a:ext uri="{FF2B5EF4-FFF2-40B4-BE49-F238E27FC236}">
                  <a16:creationId xmlns:a16="http://schemas.microsoft.com/office/drawing/2014/main" id="{A0DE75EC-57F4-AEE3-749F-E615D7F99F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1930" y="2164765"/>
              <a:ext cx="1639728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  <a:defRPr/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UI design</a:t>
              </a:r>
            </a:p>
          </p:txBody>
        </p:sp>
        <p:sp>
          <p:nvSpPr>
            <p:cNvPr id="21" name="Text Box 307">
              <a:extLst>
                <a:ext uri="{FF2B5EF4-FFF2-40B4-BE49-F238E27FC236}">
                  <a16:creationId xmlns:a16="http://schemas.microsoft.com/office/drawing/2014/main" id="{43319173-18A1-7DC4-88EB-3ACE6D8406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63012" y="4413628"/>
              <a:ext cx="1639728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  <a:defRPr/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Data sources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577CFD9-C15A-2618-802D-364DD2A965F9}"/>
                </a:ext>
              </a:extLst>
            </p:cNvPr>
            <p:cNvCxnSpPr>
              <a:cxnSpLocks/>
            </p:cNvCxnSpPr>
            <p:nvPr/>
          </p:nvCxnSpPr>
          <p:spPr>
            <a:xfrm>
              <a:off x="3181556" y="3548142"/>
              <a:ext cx="0" cy="338084"/>
            </a:xfrm>
            <a:prstGeom prst="line">
              <a:avLst/>
            </a:prstGeom>
            <a:ln w="28575">
              <a:solidFill>
                <a:srgbClr val="01A1DD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Graphic 22" descr="Table outline">
              <a:extLst>
                <a:ext uri="{FF2B5EF4-FFF2-40B4-BE49-F238E27FC236}">
                  <a16:creationId xmlns:a16="http://schemas.microsoft.com/office/drawing/2014/main" id="{48248CD2-D1AC-BE70-E1BE-777543BAC1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625663" y="3816344"/>
              <a:ext cx="731520" cy="731520"/>
            </a:xfrm>
            <a:prstGeom prst="rect">
              <a:avLst/>
            </a:prstGeom>
          </p:spPr>
        </p:pic>
        <p:pic>
          <p:nvPicPr>
            <p:cNvPr id="24" name="Graphic 23" descr="Database outline">
              <a:extLst>
                <a:ext uri="{FF2B5EF4-FFF2-40B4-BE49-F238E27FC236}">
                  <a16:creationId xmlns:a16="http://schemas.microsoft.com/office/drawing/2014/main" id="{BED94548-59BE-8A88-B502-A0D39868C8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178773" y="3752434"/>
              <a:ext cx="731520" cy="731520"/>
            </a:xfrm>
            <a:prstGeom prst="rect">
              <a:avLst/>
            </a:prstGeom>
          </p:spPr>
        </p:pic>
        <p:sp>
          <p:nvSpPr>
            <p:cNvPr id="25" name="AutoShape 302">
              <a:extLst>
                <a:ext uri="{FF2B5EF4-FFF2-40B4-BE49-F238E27FC236}">
                  <a16:creationId xmlns:a16="http://schemas.microsoft.com/office/drawing/2014/main" id="{364CEDF3-CADF-41A8-6838-263F862DB032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254407" y="2503217"/>
              <a:ext cx="232427" cy="1838278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387761B-8697-7390-1964-41E8554179E1}"/>
                </a:ext>
              </a:extLst>
            </p:cNvPr>
            <p:cNvCxnSpPr>
              <a:cxnSpLocks/>
              <a:endCxn id="25" idx="1"/>
            </p:cNvCxnSpPr>
            <p:nvPr/>
          </p:nvCxnSpPr>
          <p:spPr>
            <a:xfrm flipV="1">
              <a:off x="3668129" y="3422356"/>
              <a:ext cx="586278" cy="1483691"/>
            </a:xfrm>
            <a:prstGeom prst="line">
              <a:avLst/>
            </a:prstGeom>
            <a:ln w="38100">
              <a:solidFill>
                <a:srgbClr val="C4C4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803A908-078B-DE30-0B34-5A49A44D89E1}"/>
                </a:ext>
              </a:extLst>
            </p:cNvPr>
            <p:cNvCxnSpPr>
              <a:cxnSpLocks/>
              <a:endCxn id="25" idx="1"/>
            </p:cNvCxnSpPr>
            <p:nvPr/>
          </p:nvCxnSpPr>
          <p:spPr>
            <a:xfrm>
              <a:off x="3487368" y="2110400"/>
              <a:ext cx="767039" cy="1311956"/>
            </a:xfrm>
            <a:prstGeom prst="line">
              <a:avLst/>
            </a:prstGeom>
            <a:ln w="38100">
              <a:solidFill>
                <a:srgbClr val="C4C4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Line 315">
              <a:extLst>
                <a:ext uri="{FF2B5EF4-FFF2-40B4-BE49-F238E27FC236}">
                  <a16:creationId xmlns:a16="http://schemas.microsoft.com/office/drawing/2014/main" id="{0CD00CC8-76E5-3DD6-D56D-DEBD7ECD3B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81673" y="2894517"/>
              <a:ext cx="355842" cy="59941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Line 315">
              <a:extLst>
                <a:ext uri="{FF2B5EF4-FFF2-40B4-BE49-F238E27FC236}">
                  <a16:creationId xmlns:a16="http://schemas.microsoft.com/office/drawing/2014/main" id="{CF4A5955-074E-6611-88B3-95DD662CD9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1009" y="3418632"/>
              <a:ext cx="365828" cy="4790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37344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BFD0DB-B638-D4BD-F238-84D4262AB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99387D-2851-E7A8-ED22-3ADC2EACB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 Considerations: Business Logic Placement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03EDF6-A48F-DAB4-11B2-4EBBFB590C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Business logic</a:t>
            </a:r>
            <a:r>
              <a:rPr lang="en-US" dirty="0"/>
              <a:t> A portion of an application that translates the real-world business rules for handling data into a process that the app can perform.</a:t>
            </a:r>
            <a:endParaRPr lang="en-US" b="1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A5CE5FF-E7A5-C6F7-A8E0-0628C840C4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Data validation, calculations, identifying next steps, etc.</a:t>
            </a:r>
          </a:p>
          <a:p>
            <a:r>
              <a:rPr lang="en-US" dirty="0"/>
              <a:t>Placement of logic depends on what components are in the solution.</a:t>
            </a:r>
          </a:p>
          <a:p>
            <a:r>
              <a:rPr lang="en-US" dirty="0"/>
              <a:t>In canvas apps, logic is placed by using formulas.</a:t>
            </a:r>
          </a:p>
          <a:p>
            <a:pPr lvl="1"/>
            <a:r>
              <a:rPr lang="en-US" dirty="0"/>
              <a:t>Processed on the device that is running the app.</a:t>
            </a:r>
          </a:p>
          <a:p>
            <a:r>
              <a:rPr lang="en-US" dirty="0"/>
              <a:t>For model-driven apps, you can use:</a:t>
            </a:r>
          </a:p>
          <a:p>
            <a:pPr lvl="1"/>
            <a:r>
              <a:rPr lang="en-US" dirty="0"/>
              <a:t>Low-code methods for implementing logic within the app.</a:t>
            </a:r>
          </a:p>
          <a:p>
            <a:pPr lvl="1"/>
            <a:r>
              <a:rPr lang="en-US" dirty="0"/>
              <a:t>Traditional development tools such as client-side scripting, APIs, and coding to call web resources. </a:t>
            </a:r>
          </a:p>
          <a:p>
            <a:r>
              <a:rPr lang="en-US" dirty="0"/>
              <a:t>You can also include logic within Microsoft Dataverse.</a:t>
            </a:r>
          </a:p>
          <a:p>
            <a:pPr lvl="1"/>
            <a:r>
              <a:rPr lang="en-US" dirty="0"/>
              <a:t>Forces processing to be performed within the service instead of within the app.</a:t>
            </a:r>
          </a:p>
        </p:txBody>
      </p:sp>
    </p:spTree>
    <p:extLst>
      <p:ext uri="{BB962C8B-B14F-4D97-AF65-F5344CB8AC3E}">
        <p14:creationId xmlns:p14="http://schemas.microsoft.com/office/powerpoint/2010/main" val="19658005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0988BB-7CED-D642-FF1F-60BEE8E3C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1A4215-F5E6-98BC-C436-E9730EB0B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Design Considerations: Data and App Security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7304B-2B52-1688-339E-CA9525725D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Establishing and maintaining data and app security is crucial.</a:t>
            </a:r>
          </a:p>
          <a:p>
            <a:r>
              <a:rPr lang="en-US" dirty="0"/>
              <a:t>Layers of security:</a:t>
            </a:r>
          </a:p>
          <a:p>
            <a:pPr lvl="1"/>
            <a:r>
              <a:rPr lang="en-US" dirty="0"/>
              <a:t>App-level: Restricts access to app; does not expressly protect stored data.</a:t>
            </a:r>
          </a:p>
          <a:p>
            <a:pPr lvl="1"/>
            <a:r>
              <a:rPr lang="en-US" dirty="0"/>
              <a:t>Form-level (model-driven apps): Uses security groups to limit access to an app’s forms.</a:t>
            </a:r>
          </a:p>
          <a:p>
            <a:pPr lvl="1"/>
            <a:r>
              <a:rPr lang="en-US" dirty="0"/>
              <a:t>Record- and field-level: Limits access to individual records or fields.</a:t>
            </a:r>
          </a:p>
          <a:p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2311D71-D76B-5A41-A1D7-3A8BD4558F1D}"/>
              </a:ext>
            </a:extLst>
          </p:cNvPr>
          <p:cNvGrpSpPr/>
          <p:nvPr/>
        </p:nvGrpSpPr>
        <p:grpSpPr>
          <a:xfrm>
            <a:off x="6096000" y="3624002"/>
            <a:ext cx="1960098" cy="1960098"/>
            <a:chOff x="7562460" y="3271245"/>
            <a:chExt cx="1960098" cy="1960098"/>
          </a:xfrm>
        </p:grpSpPr>
        <p:pic>
          <p:nvPicPr>
            <p:cNvPr id="14" name="Graphic 13" descr="Cloud Computing outline">
              <a:extLst>
                <a:ext uri="{FF2B5EF4-FFF2-40B4-BE49-F238E27FC236}">
                  <a16:creationId xmlns:a16="http://schemas.microsoft.com/office/drawing/2014/main" id="{02BA6CBC-8FA6-1F03-760C-5813932013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146085" y="3719103"/>
              <a:ext cx="914400" cy="914400"/>
            </a:xfrm>
            <a:prstGeom prst="rect">
              <a:avLst/>
            </a:prstGeom>
          </p:spPr>
        </p:pic>
        <p:pic>
          <p:nvPicPr>
            <p:cNvPr id="19" name="Graphic 18" descr="Shield outline">
              <a:extLst>
                <a:ext uri="{FF2B5EF4-FFF2-40B4-BE49-F238E27FC236}">
                  <a16:creationId xmlns:a16="http://schemas.microsoft.com/office/drawing/2014/main" id="{0D5F4059-6389-681D-8944-6EDF68106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562460" y="3271245"/>
              <a:ext cx="1960098" cy="1960098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F25EDB2-1798-37AD-6E42-78FCB97AB10E}"/>
              </a:ext>
            </a:extLst>
          </p:cNvPr>
          <p:cNvGrpSpPr/>
          <p:nvPr/>
        </p:nvGrpSpPr>
        <p:grpSpPr>
          <a:xfrm>
            <a:off x="9391116" y="3549011"/>
            <a:ext cx="1960098" cy="1960098"/>
            <a:chOff x="9391116" y="3549011"/>
            <a:chExt cx="1960098" cy="1960098"/>
          </a:xfrm>
        </p:grpSpPr>
        <p:pic>
          <p:nvPicPr>
            <p:cNvPr id="15" name="Graphic 14" descr="Table outline">
              <a:extLst>
                <a:ext uri="{FF2B5EF4-FFF2-40B4-BE49-F238E27FC236}">
                  <a16:creationId xmlns:a16="http://schemas.microsoft.com/office/drawing/2014/main" id="{73A9FED4-0871-4EF8-32C0-20B346B4D16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005406" y="3810543"/>
              <a:ext cx="731520" cy="731520"/>
            </a:xfrm>
            <a:prstGeom prst="rect">
              <a:avLst/>
            </a:prstGeom>
          </p:spPr>
        </p:pic>
        <p:pic>
          <p:nvPicPr>
            <p:cNvPr id="16" name="Graphic 15" descr="Database outline">
              <a:extLst>
                <a:ext uri="{FF2B5EF4-FFF2-40B4-BE49-F238E27FC236}">
                  <a16:creationId xmlns:a16="http://schemas.microsoft.com/office/drawing/2014/main" id="{D602F5BB-96EA-D1FA-0647-D19772CA052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0005406" y="4402496"/>
              <a:ext cx="731520" cy="731520"/>
            </a:xfrm>
            <a:prstGeom prst="rect">
              <a:avLst/>
            </a:prstGeom>
          </p:spPr>
        </p:pic>
        <p:pic>
          <p:nvPicPr>
            <p:cNvPr id="20" name="Graphic 19" descr="Shield outline">
              <a:extLst>
                <a:ext uri="{FF2B5EF4-FFF2-40B4-BE49-F238E27FC236}">
                  <a16:creationId xmlns:a16="http://schemas.microsoft.com/office/drawing/2014/main" id="{921B9F9C-3407-7CC6-5311-7511B68ECD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391116" y="3549011"/>
              <a:ext cx="1960098" cy="1960098"/>
            </a:xfrm>
            <a:prstGeom prst="rect">
              <a:avLst/>
            </a:prstGeom>
          </p:spPr>
        </p:pic>
      </p:grpSp>
      <p:sp>
        <p:nvSpPr>
          <p:cNvPr id="23" name="Text Box 307">
            <a:extLst>
              <a:ext uri="{FF2B5EF4-FFF2-40B4-BE49-F238E27FC236}">
                <a16:creationId xmlns:a16="http://schemas.microsoft.com/office/drawing/2014/main" id="{D95D207D-3047-9784-DC16-AFEF65323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0718" y="5437906"/>
            <a:ext cx="149066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spcBef>
                <a:spcPct val="50000"/>
              </a:spcBef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App-level security</a:t>
            </a:r>
          </a:p>
        </p:txBody>
      </p:sp>
      <p:sp>
        <p:nvSpPr>
          <p:cNvPr id="24" name="Text Box 307">
            <a:extLst>
              <a:ext uri="{FF2B5EF4-FFF2-40B4-BE49-F238E27FC236}">
                <a16:creationId xmlns:a16="http://schemas.microsoft.com/office/drawing/2014/main" id="{5EA9C644-AB97-91FA-1AC4-969AFDB52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1301" y="5442914"/>
            <a:ext cx="163972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spcBef>
                <a:spcPct val="50000"/>
              </a:spcBef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Form- , record- , and field-level security</a:t>
            </a:r>
          </a:p>
        </p:txBody>
      </p:sp>
    </p:spTree>
    <p:extLst>
      <p:ext uri="{BB962C8B-B14F-4D97-AF65-F5344CB8AC3E}">
        <p14:creationId xmlns:p14="http://schemas.microsoft.com/office/powerpoint/2010/main" val="9031817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126E4B-3769-9B8A-D58C-6CCA33999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0FE44B-70EC-9618-8D8A-F45FE61D6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Design Considerations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A02DC69-D98B-E91A-DB87-5A1DF40E13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Compliance</a:t>
            </a:r>
          </a:p>
          <a:p>
            <a:pPr lvl="1"/>
            <a:r>
              <a:rPr lang="en-US" dirty="0"/>
              <a:t>Microsoft Trust Center</a:t>
            </a:r>
          </a:p>
          <a:p>
            <a:pPr lvl="1"/>
            <a:r>
              <a:rPr lang="en-US" dirty="0"/>
              <a:t>Microsoft Purview</a:t>
            </a:r>
          </a:p>
          <a:p>
            <a:r>
              <a:rPr lang="en-US" dirty="0"/>
              <a:t>Data privacy</a:t>
            </a:r>
          </a:p>
          <a:p>
            <a:pPr lvl="1"/>
            <a:r>
              <a:rPr lang="en-US" dirty="0"/>
              <a:t>Sample apps and components are designed to protect sensitive data.</a:t>
            </a:r>
          </a:p>
          <a:p>
            <a:pPr lvl="1"/>
            <a:r>
              <a:rPr lang="en-US" dirty="0"/>
              <a:t>Focus on ensuring your customizations protect sensitive data, as well.</a:t>
            </a:r>
          </a:p>
          <a:p>
            <a:r>
              <a:rPr lang="en-US" dirty="0"/>
              <a:t>Accessibility</a:t>
            </a:r>
          </a:p>
          <a:p>
            <a:pPr lvl="1"/>
            <a:r>
              <a:rPr lang="en-US" dirty="0"/>
              <a:t>Anyone should be able to use your app, regardless of physical ability.</a:t>
            </a:r>
          </a:p>
          <a:p>
            <a:pPr lvl="1"/>
            <a:r>
              <a:rPr lang="en-US" dirty="0"/>
              <a:t>Accessibility Checker.</a:t>
            </a:r>
          </a:p>
          <a:p>
            <a:pPr lvl="1"/>
            <a:r>
              <a:rPr lang="en-US" dirty="0"/>
              <a:t>Guidelines at </a:t>
            </a:r>
            <a:r>
              <a:rPr lang="en-US" b="1" dirty="0">
                <a:hlinkClick r:id="rId2"/>
              </a:rPr>
              <a:t>https://learn.microsoft.com/en-us/power-apps/maker/canvas-apps/accessible-apps</a:t>
            </a:r>
            <a:r>
              <a:rPr lang="en-US" dirty="0"/>
              <a:t>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EB43D8F-5577-A11B-D831-6DCC66C43A5C}"/>
              </a:ext>
            </a:extLst>
          </p:cNvPr>
          <p:cNvGrpSpPr/>
          <p:nvPr/>
        </p:nvGrpSpPr>
        <p:grpSpPr>
          <a:xfrm>
            <a:off x="1284124" y="4474145"/>
            <a:ext cx="1658480" cy="1452879"/>
            <a:chOff x="786284" y="4329231"/>
            <a:chExt cx="1658480" cy="1452879"/>
          </a:xfrm>
        </p:grpSpPr>
        <p:pic>
          <p:nvPicPr>
            <p:cNvPr id="5" name="Graphic 4" descr="Gavel outline">
              <a:extLst>
                <a:ext uri="{FF2B5EF4-FFF2-40B4-BE49-F238E27FC236}">
                  <a16:creationId xmlns:a16="http://schemas.microsoft.com/office/drawing/2014/main" id="{D140E821-E190-6A0D-EFEC-9B50A3B607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530364" y="4867710"/>
              <a:ext cx="914400" cy="914400"/>
            </a:xfrm>
            <a:prstGeom prst="rect">
              <a:avLst/>
            </a:prstGeom>
          </p:spPr>
        </p:pic>
        <p:pic>
          <p:nvPicPr>
            <p:cNvPr id="8" name="Graphic 7" descr="Scales of justice outline">
              <a:extLst>
                <a:ext uri="{FF2B5EF4-FFF2-40B4-BE49-F238E27FC236}">
                  <a16:creationId xmlns:a16="http://schemas.microsoft.com/office/drawing/2014/main" id="{673F0072-DDE2-8EDE-0242-92573C3D40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86284" y="4329231"/>
              <a:ext cx="914400" cy="914400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5B264E-E57B-C916-7F37-8313527F0B2D}"/>
              </a:ext>
            </a:extLst>
          </p:cNvPr>
          <p:cNvGrpSpPr/>
          <p:nvPr/>
        </p:nvGrpSpPr>
        <p:grpSpPr>
          <a:xfrm>
            <a:off x="5302256" y="4430540"/>
            <a:ext cx="1541920" cy="1496484"/>
            <a:chOff x="4347216" y="4430540"/>
            <a:chExt cx="1541920" cy="1496484"/>
          </a:xfrm>
        </p:grpSpPr>
        <p:pic>
          <p:nvPicPr>
            <p:cNvPr id="10" name="Graphic 9" descr="Folder Search outline">
              <a:extLst>
                <a:ext uri="{FF2B5EF4-FFF2-40B4-BE49-F238E27FC236}">
                  <a16:creationId xmlns:a16="http://schemas.microsoft.com/office/drawing/2014/main" id="{042AB399-D8CA-A787-F97A-763DC5AD2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974736" y="4430540"/>
              <a:ext cx="914400" cy="914400"/>
            </a:xfrm>
            <a:prstGeom prst="rect">
              <a:avLst/>
            </a:prstGeom>
          </p:spPr>
        </p:pic>
        <p:pic>
          <p:nvPicPr>
            <p:cNvPr id="12" name="Graphic 11" descr="Lock outline">
              <a:extLst>
                <a:ext uri="{FF2B5EF4-FFF2-40B4-BE49-F238E27FC236}">
                  <a16:creationId xmlns:a16="http://schemas.microsoft.com/office/drawing/2014/main" id="{83CEC985-1FDD-EF60-0EA2-5D4E04E67E6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4347216" y="5012624"/>
              <a:ext cx="914400" cy="914400"/>
            </a:xfrm>
            <a:prstGeom prst="rect">
              <a:avLst/>
            </a:prstGeom>
          </p:spPr>
        </p:pic>
      </p:grpSp>
      <p:pic>
        <p:nvPicPr>
          <p:cNvPr id="14" name="Graphic 13" descr="Universal access outline">
            <a:extLst>
              <a:ext uri="{FF2B5EF4-FFF2-40B4-BE49-F238E27FC236}">
                <a16:creationId xmlns:a16="http://schemas.microsoft.com/office/drawing/2014/main" id="{E82DFC9D-12C2-07A2-F2AA-F7F6B7F60BF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203828" y="501262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9860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27A240-11F7-EF62-1A0E-DC3310DDE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Optimization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032AAB-25C7-F803-D360-0A284308B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B05DF-40E5-BE8C-BCE5-4C0F5F32750E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Extract only the data needed as it’s needed.</a:t>
            </a:r>
          </a:p>
          <a:p>
            <a:pPr lvl="1"/>
            <a:r>
              <a:rPr lang="en-US" dirty="0"/>
              <a:t>Avoids calling large amounts of data used over several screens.</a:t>
            </a:r>
          </a:p>
          <a:p>
            <a:r>
              <a:rPr lang="en-US" dirty="0"/>
              <a:t>Use Microsoft Dataverse as a data source if possible.</a:t>
            </a:r>
          </a:p>
          <a:p>
            <a:r>
              <a:rPr lang="en-US" dirty="0"/>
              <a:t>Address geographical considerations.</a:t>
            </a:r>
          </a:p>
          <a:p>
            <a:r>
              <a:rPr lang="en-US" dirty="0"/>
              <a:t>Keep data connections under 30 per app and controls under 500 per app.</a:t>
            </a:r>
          </a:p>
          <a:p>
            <a:r>
              <a:rPr lang="en-US" dirty="0"/>
              <a:t>Optimize the </a:t>
            </a:r>
            <a:r>
              <a:rPr lang="en-US" b="1" dirty="0"/>
              <a:t>OnStart</a:t>
            </a:r>
            <a:r>
              <a:rPr lang="en-US" dirty="0"/>
              <a:t> property.</a:t>
            </a:r>
          </a:p>
          <a:p>
            <a:pPr lvl="1"/>
            <a:r>
              <a:rPr lang="en-US" dirty="0"/>
              <a:t>Avoids long, complex formulas that must run when an app or screen is accessed.</a:t>
            </a:r>
          </a:p>
          <a:p>
            <a:r>
              <a:rPr lang="en-US" dirty="0"/>
              <a:t>Verify optimal environment.</a:t>
            </a:r>
          </a:p>
          <a:p>
            <a:pPr lvl="1"/>
            <a:r>
              <a:rPr lang="en-US" dirty="0"/>
              <a:t>Identify types of devices that will be used.</a:t>
            </a:r>
          </a:p>
          <a:p>
            <a:pPr lvl="1"/>
            <a:r>
              <a:rPr lang="en-US" dirty="0"/>
              <a:t>Verify supported browsers are used.</a:t>
            </a:r>
          </a:p>
          <a:p>
            <a:r>
              <a:rPr lang="en-US" dirty="0"/>
              <a:t>Keep complex business logic at a minimum.</a:t>
            </a:r>
          </a:p>
          <a:p>
            <a:pPr lvl="1"/>
            <a:r>
              <a:rPr lang="en-US" dirty="0"/>
              <a:t>Use when changes must be immediately visible.</a:t>
            </a:r>
          </a:p>
          <a:p>
            <a:pPr lvl="1"/>
            <a:r>
              <a:rPr lang="en-US" dirty="0"/>
              <a:t>Use when only a few data connectors are needed.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04B54C6-FCCD-BEF4-08EC-FC804E08AEF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Keep customizations to a minimum.</a:t>
            </a:r>
          </a:p>
          <a:p>
            <a:pPr lvl="1"/>
            <a:r>
              <a:rPr lang="en-US" dirty="0"/>
              <a:t>Include customizations that are worth the potential performance hit.</a:t>
            </a:r>
          </a:p>
          <a:p>
            <a:r>
              <a:rPr lang="en-US" dirty="0"/>
              <a:t>Optimize table forms and views when possible.</a:t>
            </a:r>
          </a:p>
          <a:p>
            <a:pPr lvl="1"/>
            <a:r>
              <a:rPr lang="en-US" dirty="0"/>
              <a:t>Clean data structures can enhance performance.</a:t>
            </a:r>
          </a:p>
          <a:p>
            <a:r>
              <a:rPr lang="en-US" dirty="0"/>
              <a:t>Limit the number of controls placed on the default tab of a form.</a:t>
            </a:r>
          </a:p>
          <a:p>
            <a:r>
              <a:rPr lang="en-US" dirty="0"/>
              <a:t>Verify optimal environment.</a:t>
            </a:r>
          </a:p>
          <a:p>
            <a:pPr lvl="1"/>
            <a:r>
              <a:rPr lang="en-US" dirty="0"/>
              <a:t>Identify types of devices that will be used.</a:t>
            </a:r>
          </a:p>
          <a:p>
            <a:pPr lvl="1"/>
            <a:r>
              <a:rPr lang="en-US" dirty="0"/>
              <a:t>Verify supported browsers are used.</a:t>
            </a:r>
          </a:p>
          <a:p>
            <a:r>
              <a:rPr lang="en-US" dirty="0"/>
              <a:t>When possible, place business logic within Microsoft Dataverse.</a:t>
            </a:r>
          </a:p>
          <a:p>
            <a:pPr lvl="1"/>
            <a:r>
              <a:rPr lang="en-US" dirty="0"/>
              <a:t>Lessens the processing power required on the device running the app.</a:t>
            </a:r>
          </a:p>
        </p:txBody>
      </p:sp>
      <p:sp>
        <p:nvSpPr>
          <p:cNvPr id="6" name="Rounded Rectangle 143">
            <a:extLst>
              <a:ext uri="{FF2B5EF4-FFF2-40B4-BE49-F238E27FC236}">
                <a16:creationId xmlns:a16="http://schemas.microsoft.com/office/drawing/2014/main" id="{ECAD3141-01AE-1549-725E-880FE3687EF0}"/>
              </a:ext>
            </a:extLst>
          </p:cNvPr>
          <p:cNvSpPr/>
          <p:nvPr/>
        </p:nvSpPr>
        <p:spPr>
          <a:xfrm>
            <a:off x="2312337" y="1228910"/>
            <a:ext cx="1724025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Canvas Apps</a:t>
            </a:r>
          </a:p>
        </p:txBody>
      </p:sp>
      <p:sp>
        <p:nvSpPr>
          <p:cNvPr id="8" name="Rounded Rectangle 143">
            <a:extLst>
              <a:ext uri="{FF2B5EF4-FFF2-40B4-BE49-F238E27FC236}">
                <a16:creationId xmlns:a16="http://schemas.microsoft.com/office/drawing/2014/main" id="{0D14A4F7-E9FC-FF1F-6282-8C8400C7E071}"/>
              </a:ext>
            </a:extLst>
          </p:cNvPr>
          <p:cNvSpPr/>
          <p:nvPr/>
        </p:nvSpPr>
        <p:spPr>
          <a:xfrm>
            <a:off x="8017827" y="1228910"/>
            <a:ext cx="1724025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Model-Driven Apps</a:t>
            </a:r>
          </a:p>
        </p:txBody>
      </p:sp>
    </p:spTree>
    <p:extLst>
      <p:ext uri="{BB962C8B-B14F-4D97-AF65-F5344CB8AC3E}">
        <p14:creationId xmlns:p14="http://schemas.microsoft.com/office/powerpoint/2010/main" val="395228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30043F7-760B-7A2A-2165-55085A5D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Designing Apps (Slide 1 of 2)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10D7DB-9672-88C1-D0CF-D003CDB0B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4028D2C-B0FB-BB85-F10A-2D38E22A622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447803"/>
            <a:ext cx="53848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General Design Considerations</a:t>
            </a:r>
          </a:p>
          <a:p>
            <a:r>
              <a:rPr lang="en-US" dirty="0"/>
              <a:t>For conceptual design:</a:t>
            </a:r>
          </a:p>
          <a:p>
            <a:pPr lvl="1"/>
            <a:r>
              <a:rPr lang="en-US" dirty="0"/>
              <a:t>Identify the tasks involved.</a:t>
            </a:r>
          </a:p>
          <a:p>
            <a:pPr lvl="1"/>
            <a:r>
              <a:rPr lang="en-US" dirty="0"/>
              <a:t>Focus on making the user experience efficient and easy to use.</a:t>
            </a:r>
          </a:p>
          <a:p>
            <a:r>
              <a:rPr lang="en-US" dirty="0"/>
              <a:t>For architectural design:</a:t>
            </a:r>
          </a:p>
          <a:p>
            <a:pPr lvl="1"/>
            <a:r>
              <a:rPr lang="en-US" dirty="0"/>
              <a:t>How will data be stored?</a:t>
            </a:r>
          </a:p>
          <a:p>
            <a:pPr lvl="1"/>
            <a:r>
              <a:rPr lang="en-US" dirty="0"/>
              <a:t>How will the app interact with existing systems and apps?</a:t>
            </a:r>
          </a:p>
          <a:p>
            <a:pPr lvl="1"/>
            <a:r>
              <a:rPr lang="en-US" dirty="0"/>
              <a:t>What does the data structure look like?</a:t>
            </a:r>
          </a:p>
          <a:p>
            <a:pPr lvl="1"/>
            <a:r>
              <a:rPr lang="en-US" dirty="0"/>
              <a:t>What type of app should you make?</a:t>
            </a:r>
          </a:p>
          <a:p>
            <a:pPr lvl="1"/>
            <a:r>
              <a:rPr lang="en-US" dirty="0"/>
              <a:t>Where does business logic need to be implemented?</a:t>
            </a:r>
          </a:p>
          <a:p>
            <a:pPr lvl="1"/>
            <a:r>
              <a:rPr lang="en-US" dirty="0"/>
              <a:t>How will data be secured?</a:t>
            </a:r>
          </a:p>
          <a:p>
            <a:r>
              <a:rPr lang="en-US" dirty="0"/>
              <a:t>Identify and address any potential compliance issues.</a:t>
            </a:r>
          </a:p>
          <a:p>
            <a:r>
              <a:rPr lang="en-US" dirty="0"/>
              <a:t>Periodically review design elements against the project plan.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82CDF-6E2A-FFFA-E364-687A6DA1F76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447803"/>
            <a:ext cx="53848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Develop a Conceptual Design</a:t>
            </a:r>
          </a:p>
          <a:p>
            <a:r>
              <a:rPr lang="en-US" dirty="0"/>
              <a:t>Examine the business process map that you created during planning. </a:t>
            </a:r>
          </a:p>
          <a:p>
            <a:pPr lvl="1"/>
            <a:r>
              <a:rPr lang="en-US" dirty="0"/>
              <a:t>Add details that enable you to list each task that the app should accomplish. </a:t>
            </a:r>
          </a:p>
          <a:p>
            <a:r>
              <a:rPr lang="en-US" dirty="0"/>
              <a:t>Use the task list to determine which tasks should be associated with the various screens in your app.</a:t>
            </a:r>
          </a:p>
          <a:p>
            <a:r>
              <a:rPr lang="en-US" dirty="0"/>
              <a:t>Sketch the app screens that you think you'll need to include in the app. </a:t>
            </a:r>
          </a:p>
          <a:p>
            <a:r>
              <a:rPr lang="en-US" dirty="0"/>
              <a:t>If you have several ideas of how the app will be used, create a set of sketches for each screen.</a:t>
            </a:r>
          </a:p>
          <a:p>
            <a:r>
              <a:rPr lang="en-US" dirty="0"/>
              <a:t>Identify visual elements that help enhance the user experience. </a:t>
            </a:r>
          </a:p>
          <a:p>
            <a:r>
              <a:rPr lang="en-US" dirty="0"/>
              <a:t>Use a supplied theme for a consistent look and feel.</a:t>
            </a:r>
          </a:p>
          <a:p>
            <a:r>
              <a:rPr lang="en-US" dirty="0"/>
              <a:t>Show sketches to the intended users to get their reactions.</a:t>
            </a:r>
          </a:p>
        </p:txBody>
      </p:sp>
    </p:spTree>
    <p:extLst>
      <p:ext uri="{BB962C8B-B14F-4D97-AF65-F5344CB8AC3E}">
        <p14:creationId xmlns:p14="http://schemas.microsoft.com/office/powerpoint/2010/main" val="21192082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89489-2D9C-2C17-7CAD-B8244492D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Designing Apps (Slide 2 of 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1D4245-3063-8723-075E-B6D18F380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27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6852CB-875B-3CA1-7727-056D78C231B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Develop an Architectural Design</a:t>
            </a:r>
          </a:p>
          <a:p>
            <a:r>
              <a:rPr lang="en-US" dirty="0"/>
              <a:t>Identify and address possible data storage and retrieval issues.</a:t>
            </a:r>
          </a:p>
          <a:p>
            <a:r>
              <a:rPr lang="en-US" dirty="0"/>
              <a:t>Identify and address possible integration issues.</a:t>
            </a:r>
          </a:p>
          <a:p>
            <a:r>
              <a:rPr lang="en-US" dirty="0"/>
              <a:t>Use database design principles as you model the data structure.</a:t>
            </a:r>
          </a:p>
          <a:p>
            <a:r>
              <a:rPr lang="en-US" dirty="0"/>
              <a:t>Determine which app type meets your requirements.</a:t>
            </a:r>
          </a:p>
          <a:p>
            <a:r>
              <a:rPr lang="en-US" dirty="0"/>
              <a:t>Identify the required business logic and where it should be placed.</a:t>
            </a:r>
          </a:p>
          <a:p>
            <a:r>
              <a:rPr lang="en-US" dirty="0"/>
              <a:t>Develop a security strategy for the app and data.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17B066-1319-5D10-50EF-C658F57824FB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Create a Security Strategy</a:t>
            </a:r>
          </a:p>
          <a:p>
            <a:r>
              <a:rPr lang="en-US" dirty="0"/>
              <a:t>Identify individuals and groups who need access to the app itself. </a:t>
            </a:r>
          </a:p>
          <a:p>
            <a:pPr lvl="1"/>
            <a:r>
              <a:rPr lang="en-US" dirty="0"/>
              <a:t>Verify that this list matches the list of users you identified during project planning.</a:t>
            </a:r>
          </a:p>
          <a:p>
            <a:r>
              <a:rPr lang="en-US" dirty="0"/>
              <a:t>Categorize users as to whether or not they need access to restricted information.</a:t>
            </a:r>
          </a:p>
          <a:p>
            <a:r>
              <a:rPr lang="en-US" dirty="0"/>
              <a:t>Identify requirements for those who can see records.</a:t>
            </a:r>
          </a:p>
          <a:p>
            <a:r>
              <a:rPr lang="en-US" dirty="0"/>
              <a:t>Determine your data sources and how you will enable access to them. </a:t>
            </a:r>
          </a:p>
          <a:p>
            <a:pPr lvl="1"/>
            <a:r>
              <a:rPr lang="en-US" dirty="0"/>
              <a:t>You will likely need to consult with the administrators of all systems that hold your data sources.</a:t>
            </a:r>
          </a:p>
          <a:p>
            <a:r>
              <a:rPr lang="en-US" dirty="0"/>
              <a:t>Consider creating and using security groups to manage access to the various user groups.</a:t>
            </a:r>
          </a:p>
        </p:txBody>
      </p:sp>
    </p:spTree>
    <p:extLst>
      <p:ext uri="{BB962C8B-B14F-4D97-AF65-F5344CB8AC3E}">
        <p14:creationId xmlns:p14="http://schemas.microsoft.com/office/powerpoint/2010/main" val="22457073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ABCC87-6931-F269-C118-3C6E0F088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16D142D-2E30-7F8D-061B-F3AE13360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Designing an App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128F02B-83BD-1934-AF72-16A67CC515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Your team has developed a project plan for the self-service research/ordering app. You're now ready to use that plan to design the app. </a:t>
            </a:r>
            <a:br>
              <a:rPr lang="en-US" dirty="0"/>
            </a:br>
            <a:endParaRPr lang="en-US" dirty="0"/>
          </a:p>
          <a:p>
            <a:r>
              <a:rPr lang="en-US" dirty="0"/>
              <a:t>What tasks will the app need to do?</a:t>
            </a:r>
            <a:br>
              <a:rPr lang="en-US" dirty="0"/>
            </a:br>
            <a:endParaRPr lang="en-US" dirty="0"/>
          </a:p>
          <a:p>
            <a:r>
              <a:rPr lang="en-US" dirty="0"/>
              <a:t>Based on your list of tasks, what screens do you think will need to be included in the app?</a:t>
            </a:r>
            <a:br>
              <a:rPr lang="en-US" dirty="0"/>
            </a:br>
            <a:endParaRPr lang="en-US" dirty="0"/>
          </a:p>
          <a:p>
            <a:r>
              <a:rPr lang="en-US" dirty="0"/>
              <a:t>What functionality do you think will need to be present on each screen?</a:t>
            </a:r>
            <a:br>
              <a:rPr lang="en-US" dirty="0"/>
            </a:br>
            <a:endParaRPr lang="en-US" dirty="0"/>
          </a:p>
          <a:p>
            <a:r>
              <a:rPr lang="en-US" dirty="0"/>
              <a:t>Take a few minutes to create a rough sketch of each screen you think needs to be in the app.</a:t>
            </a:r>
            <a:br>
              <a:rPr lang="en-US" dirty="0"/>
            </a:br>
            <a:endParaRPr lang="en-US" dirty="0"/>
          </a:p>
          <a:p>
            <a:r>
              <a:rPr lang="en-US" dirty="0"/>
              <a:t>What data does your app need to access? </a:t>
            </a:r>
            <a:br>
              <a:rPr lang="en-US" dirty="0"/>
            </a:br>
            <a:endParaRPr lang="en-US" dirty="0"/>
          </a:p>
          <a:p>
            <a:r>
              <a:rPr lang="en-US" dirty="0"/>
              <a:t>Think about the data your app needs to store. How do you expect to account for this data? </a:t>
            </a:r>
            <a:br>
              <a:rPr lang="en-US" dirty="0"/>
            </a:br>
            <a:endParaRPr lang="en-US" dirty="0"/>
          </a:p>
          <a:p>
            <a:r>
              <a:rPr lang="en-US" dirty="0"/>
              <a:t>What ideas do you have for securing the app and data?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45AE8A4-ECEE-FB61-6CC6-F26378FA3DC1}"/>
              </a:ext>
            </a:extLst>
          </p:cNvPr>
          <p:cNvSpPr/>
          <p:nvPr/>
        </p:nvSpPr>
        <p:spPr>
          <a:xfrm>
            <a:off x="272143" y="2307770"/>
            <a:ext cx="9546771" cy="2242457"/>
          </a:xfrm>
          <a:prstGeom prst="round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4" name="Rounded Rectangle 143">
            <a:extLst>
              <a:ext uri="{FF2B5EF4-FFF2-40B4-BE49-F238E27FC236}">
                <a16:creationId xmlns:a16="http://schemas.microsoft.com/office/drawing/2014/main" id="{03088A18-1B15-BE52-0F83-812A10948B40}"/>
              </a:ext>
            </a:extLst>
          </p:cNvPr>
          <p:cNvSpPr/>
          <p:nvPr/>
        </p:nvSpPr>
        <p:spPr>
          <a:xfrm>
            <a:off x="6993194" y="2437224"/>
            <a:ext cx="1724025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Conceptual Design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6355D12-635C-AC7B-C973-CFE89C3EA616}"/>
              </a:ext>
            </a:extLst>
          </p:cNvPr>
          <p:cNvSpPr/>
          <p:nvPr/>
        </p:nvSpPr>
        <p:spPr>
          <a:xfrm>
            <a:off x="272139" y="4687552"/>
            <a:ext cx="9546771" cy="1684791"/>
          </a:xfrm>
          <a:prstGeom prst="round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8" name="Rounded Rectangle 143">
            <a:extLst>
              <a:ext uri="{FF2B5EF4-FFF2-40B4-BE49-F238E27FC236}">
                <a16:creationId xmlns:a16="http://schemas.microsoft.com/office/drawing/2014/main" id="{58624C2B-B270-FE5E-C41E-C4450747CC77}"/>
              </a:ext>
            </a:extLst>
          </p:cNvPr>
          <p:cNvSpPr/>
          <p:nvPr/>
        </p:nvSpPr>
        <p:spPr>
          <a:xfrm>
            <a:off x="7014962" y="4810312"/>
            <a:ext cx="1724025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Architectural Design</a:t>
            </a:r>
          </a:p>
        </p:txBody>
      </p:sp>
    </p:spTree>
    <p:extLst>
      <p:ext uri="{BB962C8B-B14F-4D97-AF65-F5344CB8AC3E}">
        <p14:creationId xmlns:p14="http://schemas.microsoft.com/office/powerpoint/2010/main" val="9407371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8B1076-18D1-6A90-818E-B95E67B989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At your workplace, which part of the app planning process do you think is the most important to implement, and why?</a:t>
            </a:r>
            <a:br>
              <a:rPr lang="en-US" dirty="0"/>
            </a:br>
            <a:endParaRPr lang="en-US" dirty="0"/>
          </a:p>
          <a:p>
            <a:r>
              <a:rPr lang="en-US" dirty="0"/>
              <a:t>Which of the architectural design considerations do you think will be most difficult to address at your organization?</a:t>
            </a:r>
          </a:p>
        </p:txBody>
      </p:sp>
    </p:spTree>
    <p:extLst>
      <p:ext uri="{BB962C8B-B14F-4D97-AF65-F5344CB8AC3E}">
        <p14:creationId xmlns:p14="http://schemas.microsoft.com/office/powerpoint/2010/main" val="2468514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083048C-5AC7-94E3-B34B-5CD5D3E37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App Planning Process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41CC6E-5A31-3D0E-F2C2-9981A93A6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98838D4-9323-A018-AF5B-B91E757C750B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Ask these questions</a:t>
            </a:r>
            <a:r>
              <a:rPr lang="en-US" dirty="0"/>
              <a:t>:</a:t>
            </a:r>
          </a:p>
          <a:p>
            <a:r>
              <a:rPr lang="en-US" dirty="0"/>
              <a:t>What problem needs to be solved? </a:t>
            </a:r>
          </a:p>
          <a:p>
            <a:r>
              <a:rPr lang="en-US" dirty="0"/>
              <a:t>Will an app help to solve the problem?</a:t>
            </a:r>
          </a:p>
          <a:p>
            <a:r>
              <a:rPr lang="en-US" dirty="0"/>
              <a:t>Who will use the app?</a:t>
            </a:r>
          </a:p>
          <a:p>
            <a:r>
              <a:rPr lang="en-US" dirty="0"/>
              <a:t>What data will be consumed and created?</a:t>
            </a:r>
          </a:p>
          <a:p>
            <a:r>
              <a:rPr lang="en-US" dirty="0"/>
              <a:t>What goals and objectives need to be met?</a:t>
            </a:r>
          </a:p>
        </p:txBody>
      </p:sp>
      <p:pic>
        <p:nvPicPr>
          <p:cNvPr id="13" name="Graphic 12" descr="Bullseye outline">
            <a:extLst>
              <a:ext uri="{FF2B5EF4-FFF2-40B4-BE49-F238E27FC236}">
                <a16:creationId xmlns:a16="http://schemas.microsoft.com/office/drawing/2014/main" id="{4B0B301C-E339-6D3A-76E7-81192319ED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54181" y="2989438"/>
            <a:ext cx="914400" cy="914400"/>
          </a:xfrm>
          <a:prstGeom prst="rect">
            <a:avLst/>
          </a:prstGeom>
        </p:spPr>
      </p:pic>
      <p:pic>
        <p:nvPicPr>
          <p:cNvPr id="15" name="Graphic 14" descr="Questions outline">
            <a:extLst>
              <a:ext uri="{FF2B5EF4-FFF2-40B4-BE49-F238E27FC236}">
                <a16:creationId xmlns:a16="http://schemas.microsoft.com/office/drawing/2014/main" id="{EF9066AE-EF20-57FF-9B93-0C52D46389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66750" y="1600203"/>
            <a:ext cx="914400" cy="914400"/>
          </a:xfrm>
          <a:prstGeom prst="rect">
            <a:avLst/>
          </a:prstGeom>
        </p:spPr>
      </p:pic>
      <p:pic>
        <p:nvPicPr>
          <p:cNvPr id="22" name="Graphic 21" descr="Target Audience outline">
            <a:extLst>
              <a:ext uri="{FF2B5EF4-FFF2-40B4-BE49-F238E27FC236}">
                <a16:creationId xmlns:a16="http://schemas.microsoft.com/office/drawing/2014/main" id="{122D0F30-DA1A-DD6F-D69B-BDBE38B174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43295" y="2071307"/>
            <a:ext cx="914400" cy="91440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40C86BC5-1C08-86C2-BAA4-183A8E753592}"/>
              </a:ext>
            </a:extLst>
          </p:cNvPr>
          <p:cNvGrpSpPr/>
          <p:nvPr/>
        </p:nvGrpSpPr>
        <p:grpSpPr>
          <a:xfrm>
            <a:off x="6490394" y="1844574"/>
            <a:ext cx="1409977" cy="1299124"/>
            <a:chOff x="969493" y="3886200"/>
            <a:chExt cx="1409977" cy="1299124"/>
          </a:xfrm>
        </p:grpSpPr>
        <p:pic>
          <p:nvPicPr>
            <p:cNvPr id="19" name="Graphic 18" descr="Puzzle outline">
              <a:extLst>
                <a:ext uri="{FF2B5EF4-FFF2-40B4-BE49-F238E27FC236}">
                  <a16:creationId xmlns:a16="http://schemas.microsoft.com/office/drawing/2014/main" id="{2B530E0D-D73B-5179-BB12-1A69E656210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465070" y="3886200"/>
              <a:ext cx="914400" cy="914400"/>
            </a:xfrm>
            <a:prstGeom prst="rect">
              <a:avLst/>
            </a:prstGeom>
          </p:spPr>
        </p:pic>
        <p:pic>
          <p:nvPicPr>
            <p:cNvPr id="30" name="Graphic 29" descr="Question Mark outline">
              <a:extLst>
                <a:ext uri="{FF2B5EF4-FFF2-40B4-BE49-F238E27FC236}">
                  <a16:creationId xmlns:a16="http://schemas.microsoft.com/office/drawing/2014/main" id="{92CFCF84-6108-CE08-D3CD-211767DDC8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69493" y="4270924"/>
              <a:ext cx="914400" cy="914400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C47D166-4598-801D-D467-55AE1A970D3D}"/>
              </a:ext>
            </a:extLst>
          </p:cNvPr>
          <p:cNvGrpSpPr/>
          <p:nvPr/>
        </p:nvGrpSpPr>
        <p:grpSpPr>
          <a:xfrm>
            <a:off x="8948162" y="2502274"/>
            <a:ext cx="914400" cy="914400"/>
            <a:chOff x="3510627" y="4770633"/>
            <a:chExt cx="914400" cy="914400"/>
          </a:xfrm>
        </p:grpSpPr>
        <p:pic>
          <p:nvPicPr>
            <p:cNvPr id="3" name="Graphic 2" descr="Transfer outline">
              <a:extLst>
                <a:ext uri="{FF2B5EF4-FFF2-40B4-BE49-F238E27FC236}">
                  <a16:creationId xmlns:a16="http://schemas.microsoft.com/office/drawing/2014/main" id="{44414CEF-17EE-05DB-69AC-67F7A0C96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3510627" y="4770633"/>
              <a:ext cx="914400" cy="914400"/>
            </a:xfrm>
            <a:prstGeom prst="rect">
              <a:avLst/>
            </a:prstGeom>
          </p:spPr>
        </p:pic>
        <p:pic>
          <p:nvPicPr>
            <p:cNvPr id="9" name="Graphic 8" descr="Question Mark outline">
              <a:extLst>
                <a:ext uri="{FF2B5EF4-FFF2-40B4-BE49-F238E27FC236}">
                  <a16:creationId xmlns:a16="http://schemas.microsoft.com/office/drawing/2014/main" id="{009DA83A-CF27-F0C6-4F23-6FD1A31747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510627" y="4770633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9552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BEB32C-48E8-3996-90C4-672DF0AF5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94CA3F-F841-DCCB-D8BC-EF733A701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15E723C-5067-9E12-E509-4A43CD39B1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1146457"/>
          </a:xfrm>
        </p:spPr>
        <p:txBody>
          <a:bodyPr/>
          <a:lstStyle/>
          <a:p>
            <a:r>
              <a:rPr lang="en-US" dirty="0"/>
              <a:t>Be specific when identifying business problems that the app will solve.</a:t>
            </a:r>
          </a:p>
          <a:p>
            <a:pPr lvl="1"/>
            <a:r>
              <a:rPr lang="en-US" dirty="0"/>
              <a:t>Distill issues down to discrete requirements.</a:t>
            </a:r>
          </a:p>
          <a:p>
            <a:pPr lvl="1"/>
            <a:r>
              <a:rPr lang="en-US" dirty="0"/>
              <a:t>Helps identify required functionality.</a:t>
            </a:r>
          </a:p>
          <a:p>
            <a:r>
              <a:rPr lang="en-US" dirty="0"/>
              <a:t>Use precise terminology.</a:t>
            </a:r>
          </a:p>
          <a:p>
            <a:r>
              <a:rPr lang="en-US" dirty="0"/>
              <a:t>Power Apps enables rapid prototyping and iterations.</a:t>
            </a:r>
          </a:p>
          <a:p>
            <a:r>
              <a:rPr lang="en-US" dirty="0"/>
              <a:t>But programming is still more involved than working out ideas on paper. </a:t>
            </a:r>
          </a:p>
          <a:p>
            <a:r>
              <a:rPr lang="en-US" dirty="0"/>
              <a:t>Take the time before you start building to identify:</a:t>
            </a:r>
          </a:p>
          <a:p>
            <a:pPr lvl="1"/>
            <a:r>
              <a:rPr lang="en-US" dirty="0"/>
              <a:t>Who will use the app (types of users).</a:t>
            </a:r>
          </a:p>
          <a:p>
            <a:pPr lvl="1"/>
            <a:r>
              <a:rPr lang="en-US" dirty="0"/>
              <a:t>What each type of user must be able to do in the app (use cases).</a:t>
            </a:r>
          </a:p>
          <a:p>
            <a:pPr lvl="1"/>
            <a:r>
              <a:rPr lang="en-US" dirty="0"/>
              <a:t>How data will flow into the app (inputs, e.g., expenses entered by employees recording expenses on their mobile device).</a:t>
            </a:r>
          </a:p>
          <a:p>
            <a:pPr lvl="1"/>
            <a:r>
              <a:rPr lang="en-US" dirty="0"/>
              <a:t>How data will flow out of the app (outputs, e.g., an expense report).</a:t>
            </a:r>
          </a:p>
          <a:p>
            <a:r>
              <a:rPr lang="en-US" dirty="0"/>
              <a:t>Consider other possible benefits when brainstorming what the app requirements should be.</a:t>
            </a:r>
          </a:p>
        </p:txBody>
      </p:sp>
      <p:pic>
        <p:nvPicPr>
          <p:cNvPr id="10" name="Graphic 9" descr="Questions outline">
            <a:extLst>
              <a:ext uri="{FF2B5EF4-FFF2-40B4-BE49-F238E27FC236}">
                <a16:creationId xmlns:a16="http://schemas.microsoft.com/office/drawing/2014/main" id="{402C7E88-824B-E367-DEED-DEC386919B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3200" y="48829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131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3523C3-1847-2DF4-27BC-20E0C3B2F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Processes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633570-7D48-BD42-D41F-7236E7B5B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B4A2218-35F6-2330-FA1D-EB08599B997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482867"/>
            <a:ext cx="5384800" cy="4345756"/>
          </a:xfrm>
        </p:spPr>
        <p:txBody>
          <a:bodyPr/>
          <a:lstStyle/>
          <a:p>
            <a:r>
              <a:rPr lang="en-US" dirty="0"/>
              <a:t>What tasks are required for the business process?</a:t>
            </a:r>
          </a:p>
          <a:p>
            <a:r>
              <a:rPr lang="en-US" dirty="0"/>
              <a:t>Who performs each task?</a:t>
            </a:r>
          </a:p>
          <a:p>
            <a:r>
              <a:rPr lang="en-US" dirty="0"/>
              <a:t>What activities are being performed in each task?</a:t>
            </a:r>
          </a:p>
          <a:p>
            <a:r>
              <a:rPr lang="en-US" dirty="0"/>
              <a:t>What data is required for each task?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343439-32E5-A64E-CDA7-F4A27BA6877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482867"/>
            <a:ext cx="5384800" cy="4345756"/>
          </a:xfrm>
        </p:spPr>
        <p:txBody>
          <a:bodyPr/>
          <a:lstStyle/>
          <a:p>
            <a:r>
              <a:rPr lang="en-US" dirty="0"/>
              <a:t>What data is created or edited as part of each task?</a:t>
            </a:r>
          </a:p>
          <a:p>
            <a:r>
              <a:rPr lang="en-US" dirty="0"/>
              <a:t>What are the constraints associated with each task? </a:t>
            </a:r>
          </a:p>
          <a:p>
            <a:r>
              <a:rPr lang="en-US" dirty="0"/>
              <a:t>What is the next task in the process?</a:t>
            </a:r>
          </a:p>
          <a:p>
            <a:endParaRPr lang="en-US" dirty="0"/>
          </a:p>
        </p:txBody>
      </p:sp>
      <p:grpSp>
        <p:nvGrpSpPr>
          <p:cNvPr id="1069" name="Group 1068">
            <a:extLst>
              <a:ext uri="{FF2B5EF4-FFF2-40B4-BE49-F238E27FC236}">
                <a16:creationId xmlns:a16="http://schemas.microsoft.com/office/drawing/2014/main" id="{3053E197-AFA7-8069-1A2F-E69F659EFBC0}"/>
              </a:ext>
            </a:extLst>
          </p:cNvPr>
          <p:cNvGrpSpPr/>
          <p:nvPr/>
        </p:nvGrpSpPr>
        <p:grpSpPr>
          <a:xfrm>
            <a:off x="2508614" y="3391434"/>
            <a:ext cx="1317484" cy="959632"/>
            <a:chOff x="1708688" y="1382630"/>
            <a:chExt cx="1490662" cy="1085772"/>
          </a:xfrm>
        </p:grpSpPr>
        <p:pic>
          <p:nvPicPr>
            <p:cNvPr id="1070" name="Graphic 1069" descr="Male profile with solid fill">
              <a:extLst>
                <a:ext uri="{FF2B5EF4-FFF2-40B4-BE49-F238E27FC236}">
                  <a16:creationId xmlns:a16="http://schemas.microsoft.com/office/drawing/2014/main" id="{52653EDE-0F50-8549-F518-159243DF4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996819" y="1382630"/>
              <a:ext cx="914400" cy="914400"/>
            </a:xfrm>
            <a:prstGeom prst="rect">
              <a:avLst/>
            </a:prstGeom>
          </p:spPr>
        </p:pic>
        <p:sp>
          <p:nvSpPr>
            <p:cNvPr id="1071" name="Text Box 307">
              <a:extLst>
                <a:ext uri="{FF2B5EF4-FFF2-40B4-BE49-F238E27FC236}">
                  <a16:creationId xmlns:a16="http://schemas.microsoft.com/office/drawing/2014/main" id="{18BA1BD8-239C-B19C-86C4-DCB6517137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8688" y="2176014"/>
              <a:ext cx="1490662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  <a:defRPr/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Employee</a:t>
              </a:r>
            </a:p>
          </p:txBody>
        </p:sp>
      </p:grpSp>
      <p:grpSp>
        <p:nvGrpSpPr>
          <p:cNvPr id="1072" name="Group 1071">
            <a:extLst>
              <a:ext uri="{FF2B5EF4-FFF2-40B4-BE49-F238E27FC236}">
                <a16:creationId xmlns:a16="http://schemas.microsoft.com/office/drawing/2014/main" id="{FF62F256-BC5E-1725-D018-F1CB55552825}"/>
              </a:ext>
            </a:extLst>
          </p:cNvPr>
          <p:cNvGrpSpPr/>
          <p:nvPr/>
        </p:nvGrpSpPr>
        <p:grpSpPr>
          <a:xfrm>
            <a:off x="2508614" y="5351484"/>
            <a:ext cx="1317484" cy="998739"/>
            <a:chOff x="7977307" y="2931571"/>
            <a:chExt cx="1490662" cy="1130020"/>
          </a:xfrm>
        </p:grpSpPr>
        <p:pic>
          <p:nvPicPr>
            <p:cNvPr id="1073" name="Graphic 1072" descr="Office worker female with solid fill">
              <a:extLst>
                <a:ext uri="{FF2B5EF4-FFF2-40B4-BE49-F238E27FC236}">
                  <a16:creationId xmlns:a16="http://schemas.microsoft.com/office/drawing/2014/main" id="{E47FD0F0-5661-5EB4-8E99-8BB6D8B294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265438" y="2931571"/>
              <a:ext cx="914400" cy="914400"/>
            </a:xfrm>
            <a:prstGeom prst="rect">
              <a:avLst/>
            </a:prstGeom>
          </p:spPr>
        </p:pic>
        <p:sp>
          <p:nvSpPr>
            <p:cNvPr id="1074" name="Text Box 307">
              <a:extLst>
                <a:ext uri="{FF2B5EF4-FFF2-40B4-BE49-F238E27FC236}">
                  <a16:creationId xmlns:a16="http://schemas.microsoft.com/office/drawing/2014/main" id="{D60DC64A-A761-351C-1ECD-1FAEB95789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77307" y="3769203"/>
              <a:ext cx="1490662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  <a:defRPr/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Manager</a:t>
              </a:r>
            </a:p>
          </p:txBody>
        </p:sp>
      </p:grpSp>
      <p:sp>
        <p:nvSpPr>
          <p:cNvPr id="1075" name="Rectangle: Rounded Corners 1074">
            <a:extLst>
              <a:ext uri="{FF2B5EF4-FFF2-40B4-BE49-F238E27FC236}">
                <a16:creationId xmlns:a16="http://schemas.microsoft.com/office/drawing/2014/main" id="{D144D3DF-3BF9-9551-3F8E-B2636D4BD3AB}"/>
              </a:ext>
            </a:extLst>
          </p:cNvPr>
          <p:cNvSpPr/>
          <p:nvPr/>
        </p:nvSpPr>
        <p:spPr>
          <a:xfrm>
            <a:off x="3574185" y="5599980"/>
            <a:ext cx="804672" cy="271531"/>
          </a:xfrm>
          <a:prstGeom prst="roundRect">
            <a:avLst>
              <a:gd name="adj" fmla="val 50000"/>
            </a:avLst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Receive report</a:t>
            </a:r>
          </a:p>
        </p:txBody>
      </p:sp>
      <p:sp>
        <p:nvSpPr>
          <p:cNvPr id="1076" name="Flowchart: Process 1075">
            <a:extLst>
              <a:ext uri="{FF2B5EF4-FFF2-40B4-BE49-F238E27FC236}">
                <a16:creationId xmlns:a16="http://schemas.microsoft.com/office/drawing/2014/main" id="{5B39B542-E495-F667-641E-919B3159AF66}"/>
              </a:ext>
            </a:extLst>
          </p:cNvPr>
          <p:cNvSpPr/>
          <p:nvPr/>
        </p:nvSpPr>
        <p:spPr>
          <a:xfrm>
            <a:off x="5584442" y="3772192"/>
            <a:ext cx="804672" cy="576072"/>
          </a:xfrm>
          <a:prstGeom prst="flowChartProcess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Gather </a:t>
            </a:r>
            <a:br>
              <a:rPr lang="en-US" sz="700" b="1" kern="0" dirty="0">
                <a:solidFill>
                  <a:srgbClr val="FFFFFF"/>
                </a:solidFill>
                <a:latin typeface="Arial"/>
              </a:rPr>
            </a:br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information</a:t>
            </a:r>
          </a:p>
        </p:txBody>
      </p:sp>
      <p:sp>
        <p:nvSpPr>
          <p:cNvPr id="1077" name="Flowchart: Document 1076">
            <a:extLst>
              <a:ext uri="{FF2B5EF4-FFF2-40B4-BE49-F238E27FC236}">
                <a16:creationId xmlns:a16="http://schemas.microsoft.com/office/drawing/2014/main" id="{74F40486-C974-3776-4292-63BEB4A4B084}"/>
              </a:ext>
            </a:extLst>
          </p:cNvPr>
          <p:cNvSpPr/>
          <p:nvPr/>
        </p:nvSpPr>
        <p:spPr>
          <a:xfrm>
            <a:off x="6595123" y="3772192"/>
            <a:ext cx="804672" cy="576072"/>
          </a:xfrm>
          <a:prstGeom prst="flowChartDocument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Create new report based on Excel worksheet</a:t>
            </a:r>
          </a:p>
        </p:txBody>
      </p:sp>
      <p:sp>
        <p:nvSpPr>
          <p:cNvPr id="1078" name="Flowchart: Data 1077">
            <a:extLst>
              <a:ext uri="{FF2B5EF4-FFF2-40B4-BE49-F238E27FC236}">
                <a16:creationId xmlns:a16="http://schemas.microsoft.com/office/drawing/2014/main" id="{7E6D51D0-2FBE-3881-A44F-44059CDFF541}"/>
              </a:ext>
            </a:extLst>
          </p:cNvPr>
          <p:cNvSpPr/>
          <p:nvPr/>
        </p:nvSpPr>
        <p:spPr>
          <a:xfrm>
            <a:off x="7590497" y="3772192"/>
            <a:ext cx="1016000" cy="576072"/>
          </a:xfrm>
          <a:prstGeom prst="flowChartInputOutput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Add required info</a:t>
            </a:r>
          </a:p>
        </p:txBody>
      </p:sp>
      <p:sp>
        <p:nvSpPr>
          <p:cNvPr id="1079" name="Flowchart: Document 1078">
            <a:extLst>
              <a:ext uri="{FF2B5EF4-FFF2-40B4-BE49-F238E27FC236}">
                <a16:creationId xmlns:a16="http://schemas.microsoft.com/office/drawing/2014/main" id="{78B9C5A2-78EA-D389-D9CA-78BDB2A0F6FD}"/>
              </a:ext>
            </a:extLst>
          </p:cNvPr>
          <p:cNvSpPr/>
          <p:nvPr/>
        </p:nvSpPr>
        <p:spPr>
          <a:xfrm>
            <a:off x="8797199" y="3772192"/>
            <a:ext cx="804672" cy="576072"/>
          </a:xfrm>
          <a:prstGeom prst="flowChartDocument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Submit report to manager</a:t>
            </a:r>
          </a:p>
        </p:txBody>
      </p:sp>
      <p:sp>
        <p:nvSpPr>
          <p:cNvPr id="1080" name="Rectangle: Rounded Corners 1079">
            <a:extLst>
              <a:ext uri="{FF2B5EF4-FFF2-40B4-BE49-F238E27FC236}">
                <a16:creationId xmlns:a16="http://schemas.microsoft.com/office/drawing/2014/main" id="{57A74B70-CEB2-8F88-8C17-D05D16F54CF0}"/>
              </a:ext>
            </a:extLst>
          </p:cNvPr>
          <p:cNvSpPr/>
          <p:nvPr/>
        </p:nvSpPr>
        <p:spPr>
          <a:xfrm>
            <a:off x="3574185" y="3925508"/>
            <a:ext cx="804672" cy="271531"/>
          </a:xfrm>
          <a:prstGeom prst="roundRect">
            <a:avLst>
              <a:gd name="adj" fmla="val 50000"/>
            </a:avLst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Incur expenses</a:t>
            </a:r>
          </a:p>
        </p:txBody>
      </p:sp>
      <p:cxnSp>
        <p:nvCxnSpPr>
          <p:cNvPr id="1081" name="Straight Arrow Connector 1080">
            <a:extLst>
              <a:ext uri="{FF2B5EF4-FFF2-40B4-BE49-F238E27FC236}">
                <a16:creationId xmlns:a16="http://schemas.microsoft.com/office/drawing/2014/main" id="{5971FED4-CDB2-677A-EF2D-1DF4B68653C1}"/>
              </a:ext>
            </a:extLst>
          </p:cNvPr>
          <p:cNvCxnSpPr>
            <a:cxnSpLocks/>
            <a:stCxn id="1080" idx="3"/>
            <a:endCxn id="1088" idx="1"/>
          </p:cNvCxnSpPr>
          <p:nvPr/>
        </p:nvCxnSpPr>
        <p:spPr>
          <a:xfrm flipV="1">
            <a:off x="4378857" y="4060228"/>
            <a:ext cx="194904" cy="1046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2" name="Flowchart: Process 1081">
            <a:extLst>
              <a:ext uri="{FF2B5EF4-FFF2-40B4-BE49-F238E27FC236}">
                <a16:creationId xmlns:a16="http://schemas.microsoft.com/office/drawing/2014/main" id="{855E583E-1055-2637-4B39-E8B845E55976}"/>
              </a:ext>
            </a:extLst>
          </p:cNvPr>
          <p:cNvSpPr/>
          <p:nvPr/>
        </p:nvSpPr>
        <p:spPr>
          <a:xfrm>
            <a:off x="4575359" y="5447709"/>
            <a:ext cx="804672" cy="576072"/>
          </a:xfrm>
          <a:prstGeom prst="flowChartProcess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Review report</a:t>
            </a:r>
          </a:p>
        </p:txBody>
      </p:sp>
      <p:sp>
        <p:nvSpPr>
          <p:cNvPr id="1083" name="Flowchart: Process 1082">
            <a:extLst>
              <a:ext uri="{FF2B5EF4-FFF2-40B4-BE49-F238E27FC236}">
                <a16:creationId xmlns:a16="http://schemas.microsoft.com/office/drawing/2014/main" id="{BF1E81AF-3156-9729-4415-4FA6BE053776}"/>
              </a:ext>
            </a:extLst>
          </p:cNvPr>
          <p:cNvSpPr/>
          <p:nvPr/>
        </p:nvSpPr>
        <p:spPr>
          <a:xfrm>
            <a:off x="5584442" y="4712473"/>
            <a:ext cx="804672" cy="576072"/>
          </a:xfrm>
          <a:prstGeom prst="flowChartProcess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Gather required info again</a:t>
            </a:r>
          </a:p>
        </p:txBody>
      </p:sp>
      <p:sp>
        <p:nvSpPr>
          <p:cNvPr id="1084" name="Flowchart: Decision 1083">
            <a:extLst>
              <a:ext uri="{FF2B5EF4-FFF2-40B4-BE49-F238E27FC236}">
                <a16:creationId xmlns:a16="http://schemas.microsoft.com/office/drawing/2014/main" id="{287DC0EB-451E-B580-EDF7-4743E81D9275}"/>
              </a:ext>
            </a:extLst>
          </p:cNvPr>
          <p:cNvSpPr/>
          <p:nvPr/>
        </p:nvSpPr>
        <p:spPr>
          <a:xfrm>
            <a:off x="5584442" y="5447709"/>
            <a:ext cx="804672" cy="576072"/>
          </a:xfrm>
          <a:prstGeom prst="flowChartDecision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Is report complete?</a:t>
            </a:r>
          </a:p>
        </p:txBody>
      </p:sp>
      <p:sp>
        <p:nvSpPr>
          <p:cNvPr id="1085" name="Rectangle: Rounded Corners 1084">
            <a:extLst>
              <a:ext uri="{FF2B5EF4-FFF2-40B4-BE49-F238E27FC236}">
                <a16:creationId xmlns:a16="http://schemas.microsoft.com/office/drawing/2014/main" id="{B617C5AC-DEEE-EDA1-7BEC-95131EED073A}"/>
              </a:ext>
            </a:extLst>
          </p:cNvPr>
          <p:cNvSpPr/>
          <p:nvPr/>
        </p:nvSpPr>
        <p:spPr>
          <a:xfrm>
            <a:off x="6595123" y="5599980"/>
            <a:ext cx="804672" cy="271531"/>
          </a:xfrm>
          <a:prstGeom prst="roundRect">
            <a:avLst>
              <a:gd name="adj" fmla="val 50000"/>
            </a:avLst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Send to Finance</a:t>
            </a:r>
          </a:p>
        </p:txBody>
      </p:sp>
      <p:sp>
        <p:nvSpPr>
          <p:cNvPr id="1086" name="Flowchart: Data 1085">
            <a:extLst>
              <a:ext uri="{FF2B5EF4-FFF2-40B4-BE49-F238E27FC236}">
                <a16:creationId xmlns:a16="http://schemas.microsoft.com/office/drawing/2014/main" id="{EF05755C-A341-BC5C-CEFB-D165F87CF092}"/>
              </a:ext>
            </a:extLst>
          </p:cNvPr>
          <p:cNvSpPr/>
          <p:nvPr/>
        </p:nvSpPr>
        <p:spPr>
          <a:xfrm>
            <a:off x="6504803" y="4712473"/>
            <a:ext cx="992241" cy="576072"/>
          </a:xfrm>
          <a:prstGeom prst="flowChartInputOutput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Add required info again</a:t>
            </a:r>
          </a:p>
        </p:txBody>
      </p:sp>
      <p:sp>
        <p:nvSpPr>
          <p:cNvPr id="1087" name="Flowchart: Document 1086">
            <a:extLst>
              <a:ext uri="{FF2B5EF4-FFF2-40B4-BE49-F238E27FC236}">
                <a16:creationId xmlns:a16="http://schemas.microsoft.com/office/drawing/2014/main" id="{DEAA37DA-AF20-7E8C-F3A5-80E0191C96C7}"/>
              </a:ext>
            </a:extLst>
          </p:cNvPr>
          <p:cNvSpPr/>
          <p:nvPr/>
        </p:nvSpPr>
        <p:spPr>
          <a:xfrm>
            <a:off x="7700225" y="4712473"/>
            <a:ext cx="804672" cy="576072"/>
          </a:xfrm>
          <a:prstGeom prst="flowChartDocument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Resubmit report to manager</a:t>
            </a:r>
          </a:p>
        </p:txBody>
      </p:sp>
      <p:sp>
        <p:nvSpPr>
          <p:cNvPr id="1088" name="Flowchart: Decision 1087">
            <a:extLst>
              <a:ext uri="{FF2B5EF4-FFF2-40B4-BE49-F238E27FC236}">
                <a16:creationId xmlns:a16="http://schemas.microsoft.com/office/drawing/2014/main" id="{AC32CF5C-6881-65AD-C36C-5A2ED4AE7BDB}"/>
              </a:ext>
            </a:extLst>
          </p:cNvPr>
          <p:cNvSpPr/>
          <p:nvPr/>
        </p:nvSpPr>
        <p:spPr>
          <a:xfrm>
            <a:off x="4573761" y="3772192"/>
            <a:ext cx="804672" cy="576072"/>
          </a:xfrm>
          <a:prstGeom prst="flowChartDecision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Decide to create report</a:t>
            </a:r>
          </a:p>
        </p:txBody>
      </p:sp>
      <p:cxnSp>
        <p:nvCxnSpPr>
          <p:cNvPr id="1089" name="Straight Arrow Connector 1088">
            <a:extLst>
              <a:ext uri="{FF2B5EF4-FFF2-40B4-BE49-F238E27FC236}">
                <a16:creationId xmlns:a16="http://schemas.microsoft.com/office/drawing/2014/main" id="{8269E3B4-369D-E002-774E-1C865B97118B}"/>
              </a:ext>
            </a:extLst>
          </p:cNvPr>
          <p:cNvCxnSpPr>
            <a:cxnSpLocks/>
            <a:stCxn id="1088" idx="3"/>
            <a:endCxn id="1076" idx="1"/>
          </p:cNvCxnSpPr>
          <p:nvPr/>
        </p:nvCxnSpPr>
        <p:spPr>
          <a:xfrm>
            <a:off x="5378433" y="4060228"/>
            <a:ext cx="206009" cy="0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0" name="Straight Arrow Connector 1089">
            <a:extLst>
              <a:ext uri="{FF2B5EF4-FFF2-40B4-BE49-F238E27FC236}">
                <a16:creationId xmlns:a16="http://schemas.microsoft.com/office/drawing/2014/main" id="{D5BB8270-EDBA-647C-418E-C36AE1E9D109}"/>
              </a:ext>
            </a:extLst>
          </p:cNvPr>
          <p:cNvCxnSpPr>
            <a:cxnSpLocks/>
            <a:stCxn id="1076" idx="3"/>
            <a:endCxn id="1077" idx="1"/>
          </p:cNvCxnSpPr>
          <p:nvPr/>
        </p:nvCxnSpPr>
        <p:spPr>
          <a:xfrm>
            <a:off x="6389114" y="4060228"/>
            <a:ext cx="206009" cy="0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1" name="Straight Arrow Connector 1090">
            <a:extLst>
              <a:ext uri="{FF2B5EF4-FFF2-40B4-BE49-F238E27FC236}">
                <a16:creationId xmlns:a16="http://schemas.microsoft.com/office/drawing/2014/main" id="{C9E3BF4F-5446-94F5-6C1A-9F16D9F95373}"/>
              </a:ext>
            </a:extLst>
          </p:cNvPr>
          <p:cNvCxnSpPr>
            <a:cxnSpLocks/>
            <a:stCxn id="1077" idx="3"/>
            <a:endCxn id="1078" idx="2"/>
          </p:cNvCxnSpPr>
          <p:nvPr/>
        </p:nvCxnSpPr>
        <p:spPr>
          <a:xfrm>
            <a:off x="7399795" y="4060228"/>
            <a:ext cx="292302" cy="0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2" name="Straight Arrow Connector 1091">
            <a:extLst>
              <a:ext uri="{FF2B5EF4-FFF2-40B4-BE49-F238E27FC236}">
                <a16:creationId xmlns:a16="http://schemas.microsoft.com/office/drawing/2014/main" id="{E35C7B97-A728-F225-5B8C-89C026D0C11A}"/>
              </a:ext>
            </a:extLst>
          </p:cNvPr>
          <p:cNvCxnSpPr>
            <a:cxnSpLocks/>
            <a:stCxn id="1078" idx="5"/>
            <a:endCxn id="1079" idx="1"/>
          </p:cNvCxnSpPr>
          <p:nvPr/>
        </p:nvCxnSpPr>
        <p:spPr>
          <a:xfrm>
            <a:off x="8504897" y="4060228"/>
            <a:ext cx="292302" cy="0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3" name="Straight Arrow Connector 1092">
            <a:extLst>
              <a:ext uri="{FF2B5EF4-FFF2-40B4-BE49-F238E27FC236}">
                <a16:creationId xmlns:a16="http://schemas.microsoft.com/office/drawing/2014/main" id="{B05041F8-8035-FF62-B834-E23FD458D7F7}"/>
              </a:ext>
            </a:extLst>
          </p:cNvPr>
          <p:cNvCxnSpPr>
            <a:cxnSpLocks/>
            <a:stCxn id="1075" idx="3"/>
            <a:endCxn id="1082" idx="1"/>
          </p:cNvCxnSpPr>
          <p:nvPr/>
        </p:nvCxnSpPr>
        <p:spPr>
          <a:xfrm flipV="1">
            <a:off x="4378857" y="5735745"/>
            <a:ext cx="196502" cy="1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4" name="Straight Arrow Connector 1093">
            <a:extLst>
              <a:ext uri="{FF2B5EF4-FFF2-40B4-BE49-F238E27FC236}">
                <a16:creationId xmlns:a16="http://schemas.microsoft.com/office/drawing/2014/main" id="{9F18E507-B4B8-7AF2-3268-99011BC6050C}"/>
              </a:ext>
            </a:extLst>
          </p:cNvPr>
          <p:cNvCxnSpPr>
            <a:cxnSpLocks/>
            <a:stCxn id="1082" idx="3"/>
            <a:endCxn id="1084" idx="1"/>
          </p:cNvCxnSpPr>
          <p:nvPr/>
        </p:nvCxnSpPr>
        <p:spPr>
          <a:xfrm>
            <a:off x="5380031" y="5735745"/>
            <a:ext cx="204411" cy="0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5" name="Straight Arrow Connector 1094">
            <a:extLst>
              <a:ext uri="{FF2B5EF4-FFF2-40B4-BE49-F238E27FC236}">
                <a16:creationId xmlns:a16="http://schemas.microsoft.com/office/drawing/2014/main" id="{9FE8265B-AAAF-BCB1-9BB9-2C8F66697D99}"/>
              </a:ext>
            </a:extLst>
          </p:cNvPr>
          <p:cNvCxnSpPr>
            <a:cxnSpLocks/>
            <a:stCxn id="1084" idx="3"/>
            <a:endCxn id="1085" idx="1"/>
          </p:cNvCxnSpPr>
          <p:nvPr/>
        </p:nvCxnSpPr>
        <p:spPr>
          <a:xfrm>
            <a:off x="6389114" y="5735745"/>
            <a:ext cx="206009" cy="1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6" name="Straight Arrow Connector 1095">
            <a:extLst>
              <a:ext uri="{FF2B5EF4-FFF2-40B4-BE49-F238E27FC236}">
                <a16:creationId xmlns:a16="http://schemas.microsoft.com/office/drawing/2014/main" id="{CCC33748-16C3-67B5-CC08-CC0CE9F82E4B}"/>
              </a:ext>
            </a:extLst>
          </p:cNvPr>
          <p:cNvCxnSpPr>
            <a:cxnSpLocks/>
            <a:stCxn id="1084" idx="0"/>
            <a:endCxn id="1083" idx="2"/>
          </p:cNvCxnSpPr>
          <p:nvPr/>
        </p:nvCxnSpPr>
        <p:spPr>
          <a:xfrm flipV="1">
            <a:off x="5986778" y="5288545"/>
            <a:ext cx="0" cy="159164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7" name="Straight Arrow Connector 1096">
            <a:extLst>
              <a:ext uri="{FF2B5EF4-FFF2-40B4-BE49-F238E27FC236}">
                <a16:creationId xmlns:a16="http://schemas.microsoft.com/office/drawing/2014/main" id="{815AABFC-62A2-9BBD-BB46-6C95AD883DF3}"/>
              </a:ext>
            </a:extLst>
          </p:cNvPr>
          <p:cNvCxnSpPr>
            <a:cxnSpLocks/>
            <a:stCxn id="1083" idx="3"/>
            <a:endCxn id="1086" idx="2"/>
          </p:cNvCxnSpPr>
          <p:nvPr/>
        </p:nvCxnSpPr>
        <p:spPr>
          <a:xfrm>
            <a:off x="6389114" y="5000509"/>
            <a:ext cx="214913" cy="0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8" name="Straight Arrow Connector 1097">
            <a:extLst>
              <a:ext uri="{FF2B5EF4-FFF2-40B4-BE49-F238E27FC236}">
                <a16:creationId xmlns:a16="http://schemas.microsoft.com/office/drawing/2014/main" id="{F5E4E33D-DCC2-164D-08DE-BB8D3FF4C9F5}"/>
              </a:ext>
            </a:extLst>
          </p:cNvPr>
          <p:cNvCxnSpPr>
            <a:cxnSpLocks/>
            <a:stCxn id="1086" idx="5"/>
            <a:endCxn id="1087" idx="1"/>
          </p:cNvCxnSpPr>
          <p:nvPr/>
        </p:nvCxnSpPr>
        <p:spPr>
          <a:xfrm>
            <a:off x="7397820" y="5000509"/>
            <a:ext cx="302405" cy="0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9" name="Connector: Elbow 1098">
            <a:extLst>
              <a:ext uri="{FF2B5EF4-FFF2-40B4-BE49-F238E27FC236}">
                <a16:creationId xmlns:a16="http://schemas.microsoft.com/office/drawing/2014/main" id="{15008555-D0DC-AA1E-A018-684C9F7C314B}"/>
              </a:ext>
            </a:extLst>
          </p:cNvPr>
          <p:cNvCxnSpPr>
            <a:stCxn id="1087" idx="2"/>
            <a:endCxn id="1082" idx="2"/>
          </p:cNvCxnSpPr>
          <p:nvPr/>
        </p:nvCxnSpPr>
        <p:spPr>
          <a:xfrm rot="5400000">
            <a:off x="6153468" y="4074687"/>
            <a:ext cx="773321" cy="3124866"/>
          </a:xfrm>
          <a:prstGeom prst="bentConnector3">
            <a:avLst>
              <a:gd name="adj1" fmla="val 129561"/>
            </a:avLst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0" name="Connector: Elbow 1099">
            <a:extLst>
              <a:ext uri="{FF2B5EF4-FFF2-40B4-BE49-F238E27FC236}">
                <a16:creationId xmlns:a16="http://schemas.microsoft.com/office/drawing/2014/main" id="{9B3AF943-599F-B2F0-E7F2-44AA0070D0EA}"/>
              </a:ext>
            </a:extLst>
          </p:cNvPr>
          <p:cNvCxnSpPr>
            <a:cxnSpLocks/>
            <a:stCxn id="1079" idx="2"/>
            <a:endCxn id="1075" idx="0"/>
          </p:cNvCxnSpPr>
          <p:nvPr/>
        </p:nvCxnSpPr>
        <p:spPr>
          <a:xfrm rot="5400000">
            <a:off x="5943128" y="2343572"/>
            <a:ext cx="1289801" cy="5223014"/>
          </a:xfrm>
          <a:prstGeom prst="bentConnector3">
            <a:avLst>
              <a:gd name="adj1" fmla="val 17506"/>
            </a:avLst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1" name="TextBox 1100">
            <a:extLst>
              <a:ext uri="{FF2B5EF4-FFF2-40B4-BE49-F238E27FC236}">
                <a16:creationId xmlns:a16="http://schemas.microsoft.com/office/drawing/2014/main" id="{0426504D-30C7-3FEE-9F79-11D2520C6250}"/>
              </a:ext>
            </a:extLst>
          </p:cNvPr>
          <p:cNvSpPr txBox="1"/>
          <p:nvPr/>
        </p:nvSpPr>
        <p:spPr>
          <a:xfrm>
            <a:off x="6279905" y="5528002"/>
            <a:ext cx="3385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rgbClr val="3D64A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1102" name="TextBox 1101">
            <a:extLst>
              <a:ext uri="{FF2B5EF4-FFF2-40B4-BE49-F238E27FC236}">
                <a16:creationId xmlns:a16="http://schemas.microsoft.com/office/drawing/2014/main" id="{15B3A33F-5CBC-3A79-5FD6-AB93E46FDF88}"/>
              </a:ext>
            </a:extLst>
          </p:cNvPr>
          <p:cNvSpPr txBox="1"/>
          <p:nvPr/>
        </p:nvSpPr>
        <p:spPr>
          <a:xfrm>
            <a:off x="5975387" y="5283900"/>
            <a:ext cx="29848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rgbClr val="3D64A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298708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ODE_SHADER">
            <a:extLst>
              <a:ext uri="{FF2B5EF4-FFF2-40B4-BE49-F238E27FC236}">
                <a16:creationId xmlns:a16="http://schemas.microsoft.com/office/drawing/2014/main" id="{5931FEDC-7B02-A48B-4122-7D46CCDC665F}"/>
              </a:ext>
            </a:extLst>
          </p:cNvPr>
          <p:cNvSpPr/>
          <p:nvPr/>
        </p:nvSpPr>
        <p:spPr>
          <a:xfrm>
            <a:off x="5481437" y="3686633"/>
            <a:ext cx="3179434" cy="743050"/>
          </a:xfrm>
          <a:prstGeom prst="roundRect">
            <a:avLst>
              <a:gd name="adj" fmla="val 11281"/>
            </a:avLst>
          </a:prstGeom>
          <a:solidFill>
            <a:srgbClr val="000000">
              <a:alpha val="15000"/>
            </a:srgbClr>
          </a:solidFill>
          <a:ln w="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596FE9ED-A667-856E-4CBF-7894B388FF73}"/>
              </a:ext>
            </a:extLst>
          </p:cNvPr>
          <p:cNvSpPr/>
          <p:nvPr/>
        </p:nvSpPr>
        <p:spPr>
          <a:xfrm>
            <a:off x="4439030" y="4626339"/>
            <a:ext cx="4221841" cy="1522833"/>
          </a:xfrm>
          <a:custGeom>
            <a:avLst/>
            <a:gdLst>
              <a:gd name="connsiteX0" fmla="*/ 1126230 w 4221841"/>
              <a:gd name="connsiteY0" fmla="*/ 0 h 1522833"/>
              <a:gd name="connsiteX1" fmla="*/ 4138018 w 4221841"/>
              <a:gd name="connsiteY1" fmla="*/ 0 h 1522833"/>
              <a:gd name="connsiteX2" fmla="*/ 4221841 w 4221841"/>
              <a:gd name="connsiteY2" fmla="*/ 83823 h 1522833"/>
              <a:gd name="connsiteX3" fmla="*/ 4221841 w 4221841"/>
              <a:gd name="connsiteY3" fmla="*/ 659227 h 1522833"/>
              <a:gd name="connsiteX4" fmla="*/ 4138018 w 4221841"/>
              <a:gd name="connsiteY4" fmla="*/ 743050 h 1522833"/>
              <a:gd name="connsiteX5" fmla="*/ 2024370 w 4221841"/>
              <a:gd name="connsiteY5" fmla="*/ 743050 h 1522833"/>
              <a:gd name="connsiteX6" fmla="*/ 2031091 w 4221841"/>
              <a:gd name="connsiteY6" fmla="*/ 776342 h 1522833"/>
              <a:gd name="connsiteX7" fmla="*/ 2031091 w 4221841"/>
              <a:gd name="connsiteY7" fmla="*/ 1427914 h 1522833"/>
              <a:gd name="connsiteX8" fmla="*/ 1936172 w 4221841"/>
              <a:gd name="connsiteY8" fmla="*/ 1522833 h 1522833"/>
              <a:gd name="connsiteX9" fmla="*/ 94919 w 4221841"/>
              <a:gd name="connsiteY9" fmla="*/ 1522833 h 1522833"/>
              <a:gd name="connsiteX10" fmla="*/ 0 w 4221841"/>
              <a:gd name="connsiteY10" fmla="*/ 1427914 h 1522833"/>
              <a:gd name="connsiteX11" fmla="*/ 0 w 4221841"/>
              <a:gd name="connsiteY11" fmla="*/ 776342 h 1522833"/>
              <a:gd name="connsiteX12" fmla="*/ 94919 w 4221841"/>
              <a:gd name="connsiteY12" fmla="*/ 681423 h 1522833"/>
              <a:gd name="connsiteX13" fmla="*/ 1046888 w 4221841"/>
              <a:gd name="connsiteY13" fmla="*/ 681423 h 1522833"/>
              <a:gd name="connsiteX14" fmla="*/ 1042407 w 4221841"/>
              <a:gd name="connsiteY14" fmla="*/ 659227 h 1522833"/>
              <a:gd name="connsiteX15" fmla="*/ 1042407 w 4221841"/>
              <a:gd name="connsiteY15" fmla="*/ 83823 h 1522833"/>
              <a:gd name="connsiteX16" fmla="*/ 1126230 w 4221841"/>
              <a:gd name="connsiteY16" fmla="*/ 0 h 1522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21841" h="1522833">
                <a:moveTo>
                  <a:pt x="1126230" y="0"/>
                </a:moveTo>
                <a:lnTo>
                  <a:pt x="4138018" y="0"/>
                </a:lnTo>
                <a:cubicBezTo>
                  <a:pt x="4184312" y="0"/>
                  <a:pt x="4221841" y="37529"/>
                  <a:pt x="4221841" y="83823"/>
                </a:cubicBezTo>
                <a:lnTo>
                  <a:pt x="4221841" y="659227"/>
                </a:lnTo>
                <a:cubicBezTo>
                  <a:pt x="4221841" y="705521"/>
                  <a:pt x="4184312" y="743050"/>
                  <a:pt x="4138018" y="743050"/>
                </a:cubicBezTo>
                <a:lnTo>
                  <a:pt x="2024370" y="743050"/>
                </a:lnTo>
                <a:lnTo>
                  <a:pt x="2031091" y="776342"/>
                </a:lnTo>
                <a:lnTo>
                  <a:pt x="2031091" y="1427914"/>
                </a:lnTo>
                <a:cubicBezTo>
                  <a:pt x="2031091" y="1480336"/>
                  <a:pt x="1988594" y="1522833"/>
                  <a:pt x="1936172" y="1522833"/>
                </a:cubicBezTo>
                <a:lnTo>
                  <a:pt x="94919" y="1522833"/>
                </a:lnTo>
                <a:cubicBezTo>
                  <a:pt x="42497" y="1522833"/>
                  <a:pt x="0" y="1480336"/>
                  <a:pt x="0" y="1427914"/>
                </a:cubicBezTo>
                <a:lnTo>
                  <a:pt x="0" y="776342"/>
                </a:lnTo>
                <a:cubicBezTo>
                  <a:pt x="0" y="723920"/>
                  <a:pt x="42497" y="681423"/>
                  <a:pt x="94919" y="681423"/>
                </a:cubicBezTo>
                <a:lnTo>
                  <a:pt x="1046888" y="681423"/>
                </a:lnTo>
                <a:lnTo>
                  <a:pt x="1042407" y="659227"/>
                </a:lnTo>
                <a:lnTo>
                  <a:pt x="1042407" y="83823"/>
                </a:lnTo>
                <a:cubicBezTo>
                  <a:pt x="1042407" y="37529"/>
                  <a:pt x="1079936" y="0"/>
                  <a:pt x="1126230" y="0"/>
                </a:cubicBezTo>
                <a:close/>
              </a:path>
            </a:pathLst>
          </a:custGeom>
          <a:solidFill>
            <a:srgbClr val="000000">
              <a:alpha val="15000"/>
            </a:srgbClr>
          </a:solidFill>
          <a:ln w="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90A73B-9525-B31D-7C1A-572F868A9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B897CEF-E4A3-D728-361F-58C2ADA74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7573A7-D128-DACA-AA2A-7C32E94B06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5"/>
            <a:ext cx="5813176" cy="2496686"/>
          </a:xfrm>
        </p:spPr>
        <p:txBody>
          <a:bodyPr/>
          <a:lstStyle/>
          <a:p>
            <a:r>
              <a:rPr lang="en-US" dirty="0"/>
              <a:t>What steps can be cut to increase efficiency or quality, or to reduce costs?</a:t>
            </a:r>
          </a:p>
          <a:p>
            <a:r>
              <a:rPr lang="en-US" dirty="0"/>
              <a:t>Is there another business process that could encompass the task?</a:t>
            </a:r>
          </a:p>
          <a:p>
            <a:r>
              <a:rPr lang="en-US" dirty="0"/>
              <a:t>Is there a way to improve steps so that the goal is reached faster or more effectively?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FB1CE50C-5EFE-6DEB-1124-30D04AC7DE0B}"/>
              </a:ext>
            </a:extLst>
          </p:cNvPr>
          <p:cNvSpPr txBox="1">
            <a:spLocks/>
          </p:cNvSpPr>
          <p:nvPr/>
        </p:nvSpPr>
        <p:spPr>
          <a:xfrm>
            <a:off x="6150060" y="1171075"/>
            <a:ext cx="5813176" cy="24966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1638" indent="-173038" algn="l" defTabSz="457200" rtl="0" eaLnBrk="1" latinLnBrk="0" hangingPunct="1">
              <a:spcBef>
                <a:spcPct val="20000"/>
              </a:spcBef>
              <a:buClr>
                <a:srgbClr val="009DDC"/>
              </a:buClr>
              <a:buFont typeface="Arial"/>
              <a:buChar char="•"/>
              <a:tabLst/>
              <a:defRPr lang="en-U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73038" algn="l" defTabSz="457200" rtl="0" eaLnBrk="1" latinLnBrk="0" hangingPunct="1">
              <a:spcBef>
                <a:spcPct val="20000"/>
              </a:spcBef>
              <a:buClr>
                <a:srgbClr val="009DDC"/>
              </a:buClr>
              <a:buFont typeface="Arial"/>
              <a:buChar char="•"/>
              <a:tabLst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8838" indent="-173038" algn="l" defTabSz="457200" rtl="0" eaLnBrk="1" latinLnBrk="0" hangingPunct="1">
              <a:spcBef>
                <a:spcPct val="20000"/>
              </a:spcBef>
              <a:buClr>
                <a:srgbClr val="009DDC"/>
              </a:buClr>
              <a:buFont typeface="Arial" panose="020B0604020202020204" pitchFamily="34" charset="0"/>
              <a:buChar char="•"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30288" indent="-171450" algn="l" defTabSz="457200" rtl="0" eaLnBrk="1" latinLnBrk="0" hangingPunct="1">
              <a:spcBef>
                <a:spcPct val="20000"/>
              </a:spcBef>
              <a:buClr>
                <a:srgbClr val="009DDC"/>
              </a:buClr>
              <a:buFont typeface="Arial" panose="020B0604020202020204" pitchFamily="34" charset="0"/>
              <a:buChar char="•"/>
              <a:def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98563" indent="-168275" algn="l" defTabSz="457200" rtl="0" eaLnBrk="1" latinLnBrk="0" hangingPunct="1">
              <a:spcBef>
                <a:spcPct val="20000"/>
              </a:spcBef>
              <a:buClr>
                <a:srgbClr val="009DDC"/>
              </a:buClr>
              <a:buFont typeface="Arial"/>
              <a:buChar char="•"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 algn="l" defTabSz="457200" rtl="0" eaLnBrk="1" latinLnBrk="0" hangingPunct="1">
              <a:spcBef>
                <a:spcPct val="20000"/>
              </a:spcBef>
              <a:buClr>
                <a:srgbClr val="009DDC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Can steps be rearranged or combined? What about steps that can run in parallel?</a:t>
            </a:r>
          </a:p>
          <a:p>
            <a:r>
              <a:rPr lang="en-US" dirty="0"/>
              <a:t>Which steps can be performed by other people?</a:t>
            </a:r>
          </a:p>
          <a:p>
            <a:r>
              <a:rPr lang="en-US" dirty="0"/>
              <a:t>How are people notified that the prior step is completed? Can this notification be adjusted so that downstream responses happen faster?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72EBC76-2F17-5EC5-F3B6-0857401BD0B9}"/>
              </a:ext>
            </a:extLst>
          </p:cNvPr>
          <p:cNvGrpSpPr/>
          <p:nvPr/>
        </p:nvGrpSpPr>
        <p:grpSpPr>
          <a:xfrm>
            <a:off x="2508614" y="3391434"/>
            <a:ext cx="1317484" cy="959632"/>
            <a:chOff x="1708688" y="1382630"/>
            <a:chExt cx="1490662" cy="1085772"/>
          </a:xfrm>
        </p:grpSpPr>
        <p:pic>
          <p:nvPicPr>
            <p:cNvPr id="35" name="Graphic 34" descr="Male profile with solid fill">
              <a:extLst>
                <a:ext uri="{FF2B5EF4-FFF2-40B4-BE49-F238E27FC236}">
                  <a16:creationId xmlns:a16="http://schemas.microsoft.com/office/drawing/2014/main" id="{FA9B6D6E-7E3D-F752-599D-938C922303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96819" y="1382630"/>
              <a:ext cx="914400" cy="914400"/>
            </a:xfrm>
            <a:prstGeom prst="rect">
              <a:avLst/>
            </a:prstGeom>
          </p:spPr>
        </p:pic>
        <p:sp>
          <p:nvSpPr>
            <p:cNvPr id="36" name="Text Box 307">
              <a:extLst>
                <a:ext uri="{FF2B5EF4-FFF2-40B4-BE49-F238E27FC236}">
                  <a16:creationId xmlns:a16="http://schemas.microsoft.com/office/drawing/2014/main" id="{1D3F8762-447A-87CB-6A62-949AAAEF40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8688" y="2176014"/>
              <a:ext cx="1490662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  <a:defRPr/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Employee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FE84537-CE5F-E544-2F37-3B3A18D17BBE}"/>
              </a:ext>
            </a:extLst>
          </p:cNvPr>
          <p:cNvGrpSpPr/>
          <p:nvPr/>
        </p:nvGrpSpPr>
        <p:grpSpPr>
          <a:xfrm>
            <a:off x="2508614" y="5351484"/>
            <a:ext cx="1317484" cy="998739"/>
            <a:chOff x="7977307" y="2931571"/>
            <a:chExt cx="1490662" cy="1130020"/>
          </a:xfrm>
        </p:grpSpPr>
        <p:pic>
          <p:nvPicPr>
            <p:cNvPr id="38" name="Graphic 37" descr="Office worker female with solid fill">
              <a:extLst>
                <a:ext uri="{FF2B5EF4-FFF2-40B4-BE49-F238E27FC236}">
                  <a16:creationId xmlns:a16="http://schemas.microsoft.com/office/drawing/2014/main" id="{72B81344-7E66-203C-E6FB-D7AE5223AF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265438" y="2931571"/>
              <a:ext cx="914400" cy="914400"/>
            </a:xfrm>
            <a:prstGeom prst="rect">
              <a:avLst/>
            </a:prstGeom>
          </p:spPr>
        </p:pic>
        <p:sp>
          <p:nvSpPr>
            <p:cNvPr id="39" name="Text Box 307">
              <a:extLst>
                <a:ext uri="{FF2B5EF4-FFF2-40B4-BE49-F238E27FC236}">
                  <a16:creationId xmlns:a16="http://schemas.microsoft.com/office/drawing/2014/main" id="{AB3D475A-C96A-DA60-7C8D-A848E1DD61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77307" y="3769203"/>
              <a:ext cx="1490662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  <a:defRPr/>
              </a:pPr>
              <a:r>
                <a:rPr lang="en-US" sz="1300" b="1" kern="0" dirty="0">
                  <a:solidFill>
                    <a:srgbClr val="000000"/>
                  </a:solidFill>
                  <a:latin typeface="Calibri"/>
                  <a:cs typeface="Calibri"/>
                </a:rPr>
                <a:t>Manager</a:t>
              </a:r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B0E7E155-4C98-92CF-9B6B-7F391204B716}"/>
              </a:ext>
            </a:extLst>
          </p:cNvPr>
          <p:cNvSpPr/>
          <p:nvPr/>
        </p:nvSpPr>
        <p:spPr>
          <a:xfrm>
            <a:off x="3574185" y="5599980"/>
            <a:ext cx="804672" cy="271531"/>
          </a:xfrm>
          <a:prstGeom prst="roundRect">
            <a:avLst>
              <a:gd name="adj" fmla="val 50000"/>
            </a:avLst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Receive report</a:t>
            </a:r>
          </a:p>
        </p:txBody>
      </p:sp>
      <p:sp>
        <p:nvSpPr>
          <p:cNvPr id="41" name="Flowchart: Process 40">
            <a:extLst>
              <a:ext uri="{FF2B5EF4-FFF2-40B4-BE49-F238E27FC236}">
                <a16:creationId xmlns:a16="http://schemas.microsoft.com/office/drawing/2014/main" id="{97F358CD-BBA7-FAEF-710B-74539708077F}"/>
              </a:ext>
            </a:extLst>
          </p:cNvPr>
          <p:cNvSpPr/>
          <p:nvPr/>
        </p:nvSpPr>
        <p:spPr>
          <a:xfrm>
            <a:off x="5584442" y="3772192"/>
            <a:ext cx="804672" cy="576072"/>
          </a:xfrm>
          <a:prstGeom prst="flowChartProcess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Gather </a:t>
            </a:r>
            <a:br>
              <a:rPr lang="en-US" sz="700" b="1" kern="0" dirty="0">
                <a:solidFill>
                  <a:srgbClr val="FFFFFF"/>
                </a:solidFill>
                <a:latin typeface="Arial"/>
              </a:rPr>
            </a:br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information</a:t>
            </a:r>
          </a:p>
        </p:txBody>
      </p:sp>
      <p:sp>
        <p:nvSpPr>
          <p:cNvPr id="42" name="Flowchart: Document 41">
            <a:extLst>
              <a:ext uri="{FF2B5EF4-FFF2-40B4-BE49-F238E27FC236}">
                <a16:creationId xmlns:a16="http://schemas.microsoft.com/office/drawing/2014/main" id="{1946C883-7CAF-9DD9-B26C-2C008E8126CA}"/>
              </a:ext>
            </a:extLst>
          </p:cNvPr>
          <p:cNvSpPr/>
          <p:nvPr/>
        </p:nvSpPr>
        <p:spPr>
          <a:xfrm>
            <a:off x="6595123" y="3772192"/>
            <a:ext cx="804672" cy="576072"/>
          </a:xfrm>
          <a:prstGeom prst="flowChartDocument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Create new report based on Excel worksheet</a:t>
            </a:r>
          </a:p>
        </p:txBody>
      </p:sp>
      <p:sp>
        <p:nvSpPr>
          <p:cNvPr id="43" name="Flowchart: Data 42">
            <a:extLst>
              <a:ext uri="{FF2B5EF4-FFF2-40B4-BE49-F238E27FC236}">
                <a16:creationId xmlns:a16="http://schemas.microsoft.com/office/drawing/2014/main" id="{1807CFE5-DCFD-597B-549E-37128A1DD8E9}"/>
              </a:ext>
            </a:extLst>
          </p:cNvPr>
          <p:cNvSpPr/>
          <p:nvPr/>
        </p:nvSpPr>
        <p:spPr>
          <a:xfrm>
            <a:off x="7590497" y="3772192"/>
            <a:ext cx="1016000" cy="576072"/>
          </a:xfrm>
          <a:prstGeom prst="flowChartInputOutput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Add required info</a:t>
            </a:r>
          </a:p>
        </p:txBody>
      </p:sp>
      <p:sp>
        <p:nvSpPr>
          <p:cNvPr id="44" name="Flowchart: Document 43">
            <a:extLst>
              <a:ext uri="{FF2B5EF4-FFF2-40B4-BE49-F238E27FC236}">
                <a16:creationId xmlns:a16="http://schemas.microsoft.com/office/drawing/2014/main" id="{E24C5B06-5A84-B04D-9E00-75CA0BDF12D3}"/>
              </a:ext>
            </a:extLst>
          </p:cNvPr>
          <p:cNvSpPr/>
          <p:nvPr/>
        </p:nvSpPr>
        <p:spPr>
          <a:xfrm>
            <a:off x="8797199" y="3772192"/>
            <a:ext cx="804672" cy="576072"/>
          </a:xfrm>
          <a:prstGeom prst="flowChartDocument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Submit report to manager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D0EDD4EE-EFF9-F090-1E45-310DBD0C5E58}"/>
              </a:ext>
            </a:extLst>
          </p:cNvPr>
          <p:cNvSpPr/>
          <p:nvPr/>
        </p:nvSpPr>
        <p:spPr>
          <a:xfrm>
            <a:off x="3574185" y="3925508"/>
            <a:ext cx="804672" cy="271531"/>
          </a:xfrm>
          <a:prstGeom prst="roundRect">
            <a:avLst>
              <a:gd name="adj" fmla="val 50000"/>
            </a:avLst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Incur expenses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CAE86B4-3061-EA82-DD50-5CADEFB0A01F}"/>
              </a:ext>
            </a:extLst>
          </p:cNvPr>
          <p:cNvCxnSpPr>
            <a:cxnSpLocks/>
            <a:stCxn id="45" idx="3"/>
            <a:endCxn id="53" idx="1"/>
          </p:cNvCxnSpPr>
          <p:nvPr/>
        </p:nvCxnSpPr>
        <p:spPr>
          <a:xfrm flipV="1">
            <a:off x="4378857" y="4060228"/>
            <a:ext cx="194904" cy="1046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Flowchart: Process 46">
            <a:extLst>
              <a:ext uri="{FF2B5EF4-FFF2-40B4-BE49-F238E27FC236}">
                <a16:creationId xmlns:a16="http://schemas.microsoft.com/office/drawing/2014/main" id="{4D45D050-C79B-7D75-A6CB-C1664F3B22F4}"/>
              </a:ext>
            </a:extLst>
          </p:cNvPr>
          <p:cNvSpPr/>
          <p:nvPr/>
        </p:nvSpPr>
        <p:spPr>
          <a:xfrm>
            <a:off x="4575359" y="5447709"/>
            <a:ext cx="804672" cy="576072"/>
          </a:xfrm>
          <a:prstGeom prst="flowChartProcess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Review report</a:t>
            </a:r>
          </a:p>
        </p:txBody>
      </p:sp>
      <p:sp>
        <p:nvSpPr>
          <p:cNvPr id="48" name="Flowchart: Process 47">
            <a:extLst>
              <a:ext uri="{FF2B5EF4-FFF2-40B4-BE49-F238E27FC236}">
                <a16:creationId xmlns:a16="http://schemas.microsoft.com/office/drawing/2014/main" id="{54B367DF-1ADE-892B-4EC1-3F89167AEB69}"/>
              </a:ext>
            </a:extLst>
          </p:cNvPr>
          <p:cNvSpPr/>
          <p:nvPr/>
        </p:nvSpPr>
        <p:spPr>
          <a:xfrm>
            <a:off x="5584442" y="4712473"/>
            <a:ext cx="804672" cy="576072"/>
          </a:xfrm>
          <a:prstGeom prst="flowChartProcess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Gather required info again</a:t>
            </a:r>
          </a:p>
        </p:txBody>
      </p:sp>
      <p:sp>
        <p:nvSpPr>
          <p:cNvPr id="49" name="Flowchart: Decision 48">
            <a:extLst>
              <a:ext uri="{FF2B5EF4-FFF2-40B4-BE49-F238E27FC236}">
                <a16:creationId xmlns:a16="http://schemas.microsoft.com/office/drawing/2014/main" id="{5707FF47-3888-D3E2-D0C8-115C9DFC71D9}"/>
              </a:ext>
            </a:extLst>
          </p:cNvPr>
          <p:cNvSpPr/>
          <p:nvPr/>
        </p:nvSpPr>
        <p:spPr>
          <a:xfrm>
            <a:off x="5584442" y="5447709"/>
            <a:ext cx="804672" cy="576072"/>
          </a:xfrm>
          <a:prstGeom prst="flowChartDecision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Is report complete?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0E1500D-E8A0-2C0B-623F-3AF8DC0C4AEC}"/>
              </a:ext>
            </a:extLst>
          </p:cNvPr>
          <p:cNvSpPr/>
          <p:nvPr/>
        </p:nvSpPr>
        <p:spPr>
          <a:xfrm>
            <a:off x="6595123" y="5599980"/>
            <a:ext cx="804672" cy="271531"/>
          </a:xfrm>
          <a:prstGeom prst="roundRect">
            <a:avLst>
              <a:gd name="adj" fmla="val 50000"/>
            </a:avLst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Send to Finance</a:t>
            </a:r>
          </a:p>
        </p:txBody>
      </p:sp>
      <p:sp>
        <p:nvSpPr>
          <p:cNvPr id="51" name="Flowchart: Data 50">
            <a:extLst>
              <a:ext uri="{FF2B5EF4-FFF2-40B4-BE49-F238E27FC236}">
                <a16:creationId xmlns:a16="http://schemas.microsoft.com/office/drawing/2014/main" id="{C36E15B7-500D-F1D5-7D62-A4EED95A5C5B}"/>
              </a:ext>
            </a:extLst>
          </p:cNvPr>
          <p:cNvSpPr/>
          <p:nvPr/>
        </p:nvSpPr>
        <p:spPr>
          <a:xfrm>
            <a:off x="6504803" y="4712473"/>
            <a:ext cx="992241" cy="576072"/>
          </a:xfrm>
          <a:prstGeom prst="flowChartInputOutput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Add required info again</a:t>
            </a:r>
          </a:p>
        </p:txBody>
      </p:sp>
      <p:sp>
        <p:nvSpPr>
          <p:cNvPr id="52" name="Flowchart: Document 51">
            <a:extLst>
              <a:ext uri="{FF2B5EF4-FFF2-40B4-BE49-F238E27FC236}">
                <a16:creationId xmlns:a16="http://schemas.microsoft.com/office/drawing/2014/main" id="{B2C40289-011E-A0E6-FBC4-ABA7B9E8C9BD}"/>
              </a:ext>
            </a:extLst>
          </p:cNvPr>
          <p:cNvSpPr/>
          <p:nvPr/>
        </p:nvSpPr>
        <p:spPr>
          <a:xfrm>
            <a:off x="7700225" y="4712473"/>
            <a:ext cx="804672" cy="576072"/>
          </a:xfrm>
          <a:prstGeom prst="flowChartDocument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Resubmit report to manager</a:t>
            </a:r>
          </a:p>
        </p:txBody>
      </p:sp>
      <p:sp>
        <p:nvSpPr>
          <p:cNvPr id="53" name="Flowchart: Decision 52">
            <a:extLst>
              <a:ext uri="{FF2B5EF4-FFF2-40B4-BE49-F238E27FC236}">
                <a16:creationId xmlns:a16="http://schemas.microsoft.com/office/drawing/2014/main" id="{82354BE0-69B4-FD75-5F1D-9B7BC60D8D76}"/>
              </a:ext>
            </a:extLst>
          </p:cNvPr>
          <p:cNvSpPr/>
          <p:nvPr/>
        </p:nvSpPr>
        <p:spPr>
          <a:xfrm>
            <a:off x="4573761" y="3772192"/>
            <a:ext cx="804672" cy="576072"/>
          </a:xfrm>
          <a:prstGeom prst="flowChartDecision">
            <a:avLst/>
          </a:prstGeom>
          <a:solidFill>
            <a:srgbClr val="3D64AC"/>
          </a:solidFill>
          <a:ln w="2857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r>
              <a:rPr lang="en-US" sz="700" b="1" kern="0" dirty="0">
                <a:solidFill>
                  <a:srgbClr val="FFFFFF"/>
                </a:solidFill>
                <a:latin typeface="Arial"/>
              </a:rPr>
              <a:t>Decide to create report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200B152-3B9F-61C0-F619-C41DC197A842}"/>
              </a:ext>
            </a:extLst>
          </p:cNvPr>
          <p:cNvCxnSpPr>
            <a:cxnSpLocks/>
            <a:stCxn id="53" idx="3"/>
            <a:endCxn id="41" idx="1"/>
          </p:cNvCxnSpPr>
          <p:nvPr/>
        </p:nvCxnSpPr>
        <p:spPr>
          <a:xfrm>
            <a:off x="5378433" y="4060228"/>
            <a:ext cx="206009" cy="0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C6BACA1-FBDE-C5FB-625C-B69025035F9D}"/>
              </a:ext>
            </a:extLst>
          </p:cNvPr>
          <p:cNvCxnSpPr>
            <a:cxnSpLocks/>
            <a:stCxn id="41" idx="3"/>
            <a:endCxn id="42" idx="1"/>
          </p:cNvCxnSpPr>
          <p:nvPr/>
        </p:nvCxnSpPr>
        <p:spPr>
          <a:xfrm>
            <a:off x="6389114" y="4060228"/>
            <a:ext cx="206009" cy="0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D3B542E-2BB8-F85B-AEC7-318C4FDB5D47}"/>
              </a:ext>
            </a:extLst>
          </p:cNvPr>
          <p:cNvCxnSpPr>
            <a:cxnSpLocks/>
            <a:stCxn id="42" idx="3"/>
            <a:endCxn id="43" idx="2"/>
          </p:cNvCxnSpPr>
          <p:nvPr/>
        </p:nvCxnSpPr>
        <p:spPr>
          <a:xfrm>
            <a:off x="7399795" y="4060228"/>
            <a:ext cx="292302" cy="0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68AC4BDA-2692-3FC1-977F-E0C7CBED07C4}"/>
              </a:ext>
            </a:extLst>
          </p:cNvPr>
          <p:cNvCxnSpPr>
            <a:cxnSpLocks/>
            <a:stCxn id="43" idx="5"/>
            <a:endCxn id="44" idx="1"/>
          </p:cNvCxnSpPr>
          <p:nvPr/>
        </p:nvCxnSpPr>
        <p:spPr>
          <a:xfrm>
            <a:off x="8504897" y="4060228"/>
            <a:ext cx="292302" cy="0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FC54260B-8BE6-BBDB-41EE-775B5CBAAF63}"/>
              </a:ext>
            </a:extLst>
          </p:cNvPr>
          <p:cNvCxnSpPr>
            <a:cxnSpLocks/>
            <a:stCxn id="40" idx="3"/>
            <a:endCxn id="47" idx="1"/>
          </p:cNvCxnSpPr>
          <p:nvPr/>
        </p:nvCxnSpPr>
        <p:spPr>
          <a:xfrm flipV="1">
            <a:off x="4378857" y="5735745"/>
            <a:ext cx="196502" cy="1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2A8B46CF-5B0F-3B71-E896-953A90C668AF}"/>
              </a:ext>
            </a:extLst>
          </p:cNvPr>
          <p:cNvCxnSpPr>
            <a:cxnSpLocks/>
            <a:stCxn id="47" idx="3"/>
            <a:endCxn id="49" idx="1"/>
          </p:cNvCxnSpPr>
          <p:nvPr/>
        </p:nvCxnSpPr>
        <p:spPr>
          <a:xfrm>
            <a:off x="5380031" y="5735745"/>
            <a:ext cx="204411" cy="0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2B14139-A8B3-26E6-6B5F-CF8C29A403F0}"/>
              </a:ext>
            </a:extLst>
          </p:cNvPr>
          <p:cNvCxnSpPr>
            <a:cxnSpLocks/>
            <a:stCxn id="49" idx="3"/>
            <a:endCxn id="50" idx="1"/>
          </p:cNvCxnSpPr>
          <p:nvPr/>
        </p:nvCxnSpPr>
        <p:spPr>
          <a:xfrm>
            <a:off x="6389114" y="5735745"/>
            <a:ext cx="206009" cy="1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1F1836F-6342-A056-AA1C-FD5082F7BCCC}"/>
              </a:ext>
            </a:extLst>
          </p:cNvPr>
          <p:cNvCxnSpPr>
            <a:cxnSpLocks/>
            <a:stCxn id="49" idx="0"/>
            <a:endCxn id="48" idx="2"/>
          </p:cNvCxnSpPr>
          <p:nvPr/>
        </p:nvCxnSpPr>
        <p:spPr>
          <a:xfrm flipV="1">
            <a:off x="5986778" y="5288545"/>
            <a:ext cx="0" cy="159164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111F974-F632-AE52-2D9D-334020A159F4}"/>
              </a:ext>
            </a:extLst>
          </p:cNvPr>
          <p:cNvCxnSpPr>
            <a:cxnSpLocks/>
            <a:stCxn id="48" idx="3"/>
            <a:endCxn id="51" idx="2"/>
          </p:cNvCxnSpPr>
          <p:nvPr/>
        </p:nvCxnSpPr>
        <p:spPr>
          <a:xfrm>
            <a:off x="6389114" y="5000509"/>
            <a:ext cx="214913" cy="0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89992044-2029-F98D-2D80-4C49ABA4BEB3}"/>
              </a:ext>
            </a:extLst>
          </p:cNvPr>
          <p:cNvCxnSpPr>
            <a:cxnSpLocks/>
            <a:stCxn id="51" idx="5"/>
            <a:endCxn id="52" idx="1"/>
          </p:cNvCxnSpPr>
          <p:nvPr/>
        </p:nvCxnSpPr>
        <p:spPr>
          <a:xfrm>
            <a:off x="7397820" y="5000509"/>
            <a:ext cx="302405" cy="0"/>
          </a:xfrm>
          <a:prstGeom prst="straightConnector1">
            <a:avLst/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0C5AFF44-ED20-E951-6D84-2D56A6821CDF}"/>
              </a:ext>
            </a:extLst>
          </p:cNvPr>
          <p:cNvCxnSpPr>
            <a:stCxn id="52" idx="2"/>
            <a:endCxn id="47" idx="2"/>
          </p:cNvCxnSpPr>
          <p:nvPr/>
        </p:nvCxnSpPr>
        <p:spPr>
          <a:xfrm rot="5400000">
            <a:off x="6153468" y="4074687"/>
            <a:ext cx="773321" cy="3124866"/>
          </a:xfrm>
          <a:prstGeom prst="bentConnector3">
            <a:avLst>
              <a:gd name="adj1" fmla="val 129561"/>
            </a:avLst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C02A162E-9AC5-C93F-EB5D-E6FE275A4235}"/>
              </a:ext>
            </a:extLst>
          </p:cNvPr>
          <p:cNvCxnSpPr>
            <a:cxnSpLocks/>
            <a:stCxn id="44" idx="2"/>
            <a:endCxn id="40" idx="0"/>
          </p:cNvCxnSpPr>
          <p:nvPr/>
        </p:nvCxnSpPr>
        <p:spPr>
          <a:xfrm rot="5400000">
            <a:off x="5943128" y="2343572"/>
            <a:ext cx="1289801" cy="5223014"/>
          </a:xfrm>
          <a:prstGeom prst="bentConnector3">
            <a:avLst>
              <a:gd name="adj1" fmla="val 17506"/>
            </a:avLst>
          </a:prstGeom>
          <a:ln w="19050" cap="rnd">
            <a:solidFill>
              <a:srgbClr val="3D64AC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21E6575-F8CF-07E9-6854-1E4F6D0398A3}"/>
              </a:ext>
            </a:extLst>
          </p:cNvPr>
          <p:cNvSpPr txBox="1"/>
          <p:nvPr/>
        </p:nvSpPr>
        <p:spPr>
          <a:xfrm>
            <a:off x="6279905" y="5528002"/>
            <a:ext cx="3385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rgbClr val="3D64A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C7F395A-BBE9-B455-925C-EAC0671CBABB}"/>
              </a:ext>
            </a:extLst>
          </p:cNvPr>
          <p:cNvSpPr txBox="1"/>
          <p:nvPr/>
        </p:nvSpPr>
        <p:spPr>
          <a:xfrm>
            <a:off x="5975387" y="5283900"/>
            <a:ext cx="29848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solidFill>
                  <a:srgbClr val="3D64A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CE3E5DCA-4FBB-3B5B-8927-4CBAF0A0D02F}"/>
              </a:ext>
            </a:extLst>
          </p:cNvPr>
          <p:cNvCxnSpPr>
            <a:cxnSpLocks/>
          </p:cNvCxnSpPr>
          <p:nvPr/>
        </p:nvCxnSpPr>
        <p:spPr>
          <a:xfrm flipH="1">
            <a:off x="8660871" y="3420245"/>
            <a:ext cx="364464" cy="273083"/>
          </a:xfrm>
          <a:prstGeom prst="straightConnector1">
            <a:avLst/>
          </a:prstGeom>
          <a:ln w="25400" cap="rnd">
            <a:solidFill>
              <a:schemeClr val="tx1">
                <a:alpha val="48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6892490A-455A-F74F-5639-941FFC4311C3}"/>
              </a:ext>
            </a:extLst>
          </p:cNvPr>
          <p:cNvCxnSpPr>
            <a:cxnSpLocks/>
          </p:cNvCxnSpPr>
          <p:nvPr/>
        </p:nvCxnSpPr>
        <p:spPr>
          <a:xfrm flipH="1" flipV="1">
            <a:off x="8660871" y="5343523"/>
            <a:ext cx="364464" cy="273083"/>
          </a:xfrm>
          <a:prstGeom prst="straightConnector1">
            <a:avLst/>
          </a:prstGeom>
          <a:ln w="25400" cap="rnd">
            <a:solidFill>
              <a:schemeClr val="tx1">
                <a:alpha val="48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142">
            <a:extLst>
              <a:ext uri="{FF2B5EF4-FFF2-40B4-BE49-F238E27FC236}">
                <a16:creationId xmlns:a16="http://schemas.microsoft.com/office/drawing/2014/main" id="{A7A8C255-B045-5764-6492-051A9D74C283}"/>
              </a:ext>
            </a:extLst>
          </p:cNvPr>
          <p:cNvSpPr/>
          <p:nvPr/>
        </p:nvSpPr>
        <p:spPr>
          <a:xfrm>
            <a:off x="8999935" y="5490710"/>
            <a:ext cx="1425727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Review cycle</a:t>
            </a:r>
          </a:p>
        </p:txBody>
      </p:sp>
      <p:sp>
        <p:nvSpPr>
          <p:cNvPr id="78" name="Rounded Rectangle 142">
            <a:extLst>
              <a:ext uri="{FF2B5EF4-FFF2-40B4-BE49-F238E27FC236}">
                <a16:creationId xmlns:a16="http://schemas.microsoft.com/office/drawing/2014/main" id="{DF4B2A86-2C0A-0971-5BF5-53660B194393}"/>
              </a:ext>
            </a:extLst>
          </p:cNvPr>
          <p:cNvSpPr/>
          <p:nvPr/>
        </p:nvSpPr>
        <p:spPr>
          <a:xfrm>
            <a:off x="8999935" y="3282926"/>
            <a:ext cx="1425727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000000"/>
                </a:solidFill>
                <a:latin typeface="Calibri"/>
                <a:cs typeface="Calibri"/>
              </a:rPr>
              <a:t>Report creation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7485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C2019C-EDC5-F10F-1F0F-BA93B7406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8E4921-267E-DC39-C642-EB33F107A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C15F34-F0A8-E925-105B-E214A2726A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can be done automatically?</a:t>
            </a:r>
          </a:p>
          <a:p>
            <a:r>
              <a:rPr lang="en-US" dirty="0"/>
              <a:t>Capturing data automatically, as opposed to manual data entry.</a:t>
            </a:r>
          </a:p>
          <a:p>
            <a:r>
              <a:rPr lang="en-US" dirty="0"/>
              <a:t>Based on the data, automatically make decisions or take action to keep the process moving toward the goal.</a:t>
            </a:r>
          </a:p>
          <a:p>
            <a:r>
              <a:rPr lang="en-US" dirty="0"/>
              <a:t>Implementing AI/ML to reduce the need for human-based actions.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62C0016-1E7B-7106-449C-451C9BEFD1F4}"/>
              </a:ext>
            </a:extLst>
          </p:cNvPr>
          <p:cNvGrpSpPr/>
          <p:nvPr/>
        </p:nvGrpSpPr>
        <p:grpSpPr>
          <a:xfrm>
            <a:off x="9830712" y="4516639"/>
            <a:ext cx="1371600" cy="1379063"/>
            <a:chOff x="8585485" y="4800597"/>
            <a:chExt cx="1371600" cy="1379063"/>
          </a:xfrm>
        </p:grpSpPr>
        <p:pic>
          <p:nvPicPr>
            <p:cNvPr id="6" name="Graphic 5" descr="Robot Hand outline">
              <a:extLst>
                <a:ext uri="{FF2B5EF4-FFF2-40B4-BE49-F238E27FC236}">
                  <a16:creationId xmlns:a16="http://schemas.microsoft.com/office/drawing/2014/main" id="{802CA27B-ACB3-3361-E1D0-17D57B663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042685" y="4800597"/>
              <a:ext cx="914400" cy="914400"/>
            </a:xfrm>
            <a:prstGeom prst="rect">
              <a:avLst/>
            </a:prstGeom>
          </p:spPr>
        </p:pic>
        <p:pic>
          <p:nvPicPr>
            <p:cNvPr id="7" name="Graphic 6" descr="Question Mark outline">
              <a:extLst>
                <a:ext uri="{FF2B5EF4-FFF2-40B4-BE49-F238E27FC236}">
                  <a16:creationId xmlns:a16="http://schemas.microsoft.com/office/drawing/2014/main" id="{75CDFB7F-742A-DF2F-564F-968887190F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585485" y="5265260"/>
              <a:ext cx="914400" cy="91440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42100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77A004-6B36-EC88-FBCF-0A6166082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A30BA9-BD6E-7C3E-B7C6-7359D873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F02BA96-2E03-737A-3142-A3E7D57E36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Documenting information and decisions as you proceed helps to build a comprehensive project plan.</a:t>
            </a:r>
          </a:p>
          <a:p>
            <a:r>
              <a:rPr lang="en-US" dirty="0"/>
              <a:t>Even if you're the only person involved, it's helpful to document your ideas to ensure you follow through on them.</a:t>
            </a:r>
          </a:p>
          <a:p>
            <a:r>
              <a:rPr lang="en-US" dirty="0"/>
              <a:t>Identify approaches for verifying quality.</a:t>
            </a:r>
          </a:p>
        </p:txBody>
      </p:sp>
      <p:pic>
        <p:nvPicPr>
          <p:cNvPr id="5" name="Graphic 4" descr="Document outline">
            <a:extLst>
              <a:ext uri="{FF2B5EF4-FFF2-40B4-BE49-F238E27FC236}">
                <a16:creationId xmlns:a16="http://schemas.microsoft.com/office/drawing/2014/main" id="{2185862E-4718-A8AF-2B92-C1E94C2536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41124" y="3288631"/>
            <a:ext cx="914400" cy="914400"/>
          </a:xfrm>
          <a:prstGeom prst="rect">
            <a:avLst/>
          </a:prstGeom>
        </p:spPr>
      </p:pic>
      <p:pic>
        <p:nvPicPr>
          <p:cNvPr id="8" name="Graphic 7" descr="List outline">
            <a:extLst>
              <a:ext uri="{FF2B5EF4-FFF2-40B4-BE49-F238E27FC236}">
                <a16:creationId xmlns:a16="http://schemas.microsoft.com/office/drawing/2014/main" id="{C83379ED-37E4-4381-6064-0AE589A27D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34808" y="3895267"/>
            <a:ext cx="914400" cy="914400"/>
          </a:xfrm>
          <a:prstGeom prst="rect">
            <a:avLst/>
          </a:prstGeom>
        </p:spPr>
      </p:pic>
      <p:pic>
        <p:nvPicPr>
          <p:cNvPr id="10" name="Graphic 9" descr="Checklist outline">
            <a:extLst>
              <a:ext uri="{FF2B5EF4-FFF2-40B4-BE49-F238E27FC236}">
                <a16:creationId xmlns:a16="http://schemas.microsoft.com/office/drawing/2014/main" id="{81D4AF19-3A86-AEDC-F9A6-ED3D7C058E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16801" y="3216029"/>
            <a:ext cx="914400" cy="914400"/>
          </a:xfrm>
          <a:prstGeom prst="rect">
            <a:avLst/>
          </a:prstGeom>
        </p:spPr>
      </p:pic>
      <p:pic>
        <p:nvPicPr>
          <p:cNvPr id="12" name="Graphic 11" descr="Map with pin outline">
            <a:extLst>
              <a:ext uri="{FF2B5EF4-FFF2-40B4-BE49-F238E27FC236}">
                <a16:creationId xmlns:a16="http://schemas.microsoft.com/office/drawing/2014/main" id="{412BC625-0ED5-BD3F-F2B5-FFB94EBDFC0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21126" y="4020151"/>
            <a:ext cx="914400" cy="914400"/>
          </a:xfrm>
          <a:prstGeom prst="rect">
            <a:avLst/>
          </a:prstGeom>
        </p:spPr>
      </p:pic>
      <p:pic>
        <p:nvPicPr>
          <p:cNvPr id="13" name="Graphic 12" descr="Document outline">
            <a:extLst>
              <a:ext uri="{FF2B5EF4-FFF2-40B4-BE49-F238E27FC236}">
                <a16:creationId xmlns:a16="http://schemas.microsoft.com/office/drawing/2014/main" id="{32448328-84CB-2E07-6B01-20E2258D5B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9208" y="4386980"/>
            <a:ext cx="914400" cy="914400"/>
          </a:xfrm>
          <a:prstGeom prst="rect">
            <a:avLst/>
          </a:prstGeom>
        </p:spPr>
      </p:pic>
      <p:pic>
        <p:nvPicPr>
          <p:cNvPr id="14" name="Graphic 13" descr="List outline">
            <a:extLst>
              <a:ext uri="{FF2B5EF4-FFF2-40B4-BE49-F238E27FC236}">
                <a16:creationId xmlns:a16="http://schemas.microsoft.com/office/drawing/2014/main" id="{764E4CFF-3464-5819-2BFB-79E6C05E12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06906" y="4503797"/>
            <a:ext cx="914400" cy="914400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27A7C4F7-DBFA-70C8-54FC-763202ED7559}"/>
              </a:ext>
            </a:extLst>
          </p:cNvPr>
          <p:cNvSpPr/>
          <p:nvPr/>
        </p:nvSpPr>
        <p:spPr>
          <a:xfrm>
            <a:off x="455901" y="2889719"/>
            <a:ext cx="5416579" cy="3043722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6" name="AutoShape 304">
            <a:extLst>
              <a:ext uri="{FF2B5EF4-FFF2-40B4-BE49-F238E27FC236}">
                <a16:creationId xmlns:a16="http://schemas.microsoft.com/office/drawing/2014/main" id="{EFFC6ED6-6114-E1D6-4D22-AD423FD225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7155" y="4082180"/>
            <a:ext cx="762000" cy="609600"/>
          </a:xfrm>
          <a:prstGeom prst="rightArrow">
            <a:avLst>
              <a:gd name="adj1" fmla="val 52602"/>
              <a:gd name="adj2" fmla="val 59572"/>
            </a:avLst>
          </a:prstGeom>
          <a:solidFill>
            <a:srgbClr val="009DDC"/>
          </a:solidFill>
          <a:ln w="9525">
            <a:noFill/>
            <a:miter lim="800000"/>
            <a:headEnd/>
            <a:tailEnd/>
          </a:ln>
          <a:effectLst>
            <a:outerShdw blurRad="38100" dist="25400" dir="2700000" sx="99000" sy="99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pic>
        <p:nvPicPr>
          <p:cNvPr id="18" name="Graphic 17" descr="Flip calendar outline">
            <a:extLst>
              <a:ext uri="{FF2B5EF4-FFF2-40B4-BE49-F238E27FC236}">
                <a16:creationId xmlns:a16="http://schemas.microsoft.com/office/drawing/2014/main" id="{04B588DC-3646-98A1-E3FD-9E84046F87E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419039" y="3435935"/>
            <a:ext cx="914400" cy="914400"/>
          </a:xfrm>
          <a:prstGeom prst="rect">
            <a:avLst/>
          </a:prstGeom>
        </p:spPr>
      </p:pic>
      <p:pic>
        <p:nvPicPr>
          <p:cNvPr id="20" name="Graphic 19" descr="Closed book outline">
            <a:extLst>
              <a:ext uri="{FF2B5EF4-FFF2-40B4-BE49-F238E27FC236}">
                <a16:creationId xmlns:a16="http://schemas.microsoft.com/office/drawing/2014/main" id="{79A531E4-6B4C-2638-ECA5-DB6893D213A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813251" y="3202324"/>
            <a:ext cx="914400" cy="914400"/>
          </a:xfrm>
          <a:prstGeom prst="rect">
            <a:avLst/>
          </a:prstGeom>
        </p:spPr>
      </p:pic>
      <p:pic>
        <p:nvPicPr>
          <p:cNvPr id="22" name="Graphic 21" descr="Clipboard Badge outline">
            <a:extLst>
              <a:ext uri="{FF2B5EF4-FFF2-40B4-BE49-F238E27FC236}">
                <a16:creationId xmlns:a16="http://schemas.microsoft.com/office/drawing/2014/main" id="{EF470742-928B-696C-6F40-840D3D68296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091794" y="4543513"/>
            <a:ext cx="914400" cy="914400"/>
          </a:xfrm>
          <a:prstGeom prst="rect">
            <a:avLst/>
          </a:prstGeom>
        </p:spPr>
      </p:pic>
      <p:pic>
        <p:nvPicPr>
          <p:cNvPr id="24" name="Graphic 23" descr="Programmer male outline">
            <a:extLst>
              <a:ext uri="{FF2B5EF4-FFF2-40B4-BE49-F238E27FC236}">
                <a16:creationId xmlns:a16="http://schemas.microsoft.com/office/drawing/2014/main" id="{92D70894-9C50-C09F-D987-E983131D58D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015119" y="4624262"/>
            <a:ext cx="914400" cy="914400"/>
          </a:xfrm>
          <a:prstGeom prst="rect">
            <a:avLst/>
          </a:prstGeom>
        </p:spPr>
      </p:pic>
      <p:pic>
        <p:nvPicPr>
          <p:cNvPr id="28" name="Graphic 27" descr="Head with gears outline">
            <a:extLst>
              <a:ext uri="{FF2B5EF4-FFF2-40B4-BE49-F238E27FC236}">
                <a16:creationId xmlns:a16="http://schemas.microsoft.com/office/drawing/2014/main" id="{955EBF04-41C3-C497-FDEB-0ED0131C226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8207462" y="4143297"/>
            <a:ext cx="914400" cy="914400"/>
          </a:xfrm>
          <a:prstGeom prst="rect">
            <a:avLst/>
          </a:prstGeom>
        </p:spPr>
      </p:pic>
      <p:sp>
        <p:nvSpPr>
          <p:cNvPr id="29" name="Oval 28">
            <a:extLst>
              <a:ext uri="{FF2B5EF4-FFF2-40B4-BE49-F238E27FC236}">
                <a16:creationId xmlns:a16="http://schemas.microsoft.com/office/drawing/2014/main" id="{87DDFEC4-6EF0-12B5-3724-AE5619640873}"/>
              </a:ext>
            </a:extLst>
          </p:cNvPr>
          <p:cNvSpPr/>
          <p:nvPr/>
        </p:nvSpPr>
        <p:spPr>
          <a:xfrm>
            <a:off x="7235294" y="3153844"/>
            <a:ext cx="4476512" cy="2515473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079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E3F975-BA08-C20D-64E3-200D4261D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7DB6D8D-1458-1D98-5B7E-30727FEF1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Plans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7A1DE5-921E-CA0C-AAD7-3FF6DBAD74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will you verify that the app/solution meets the requirements of the project plan?</a:t>
            </a:r>
          </a:p>
          <a:p>
            <a:r>
              <a:rPr lang="en-US" dirty="0"/>
              <a:t>Test plans should include:</a:t>
            </a:r>
          </a:p>
          <a:p>
            <a:pPr lvl="1"/>
            <a:r>
              <a:rPr lang="en-US" dirty="0"/>
              <a:t>Intention and scope of testing</a:t>
            </a:r>
          </a:p>
          <a:p>
            <a:pPr lvl="1"/>
            <a:r>
              <a:rPr lang="en-US" dirty="0"/>
              <a:t>Outline of the technical review process</a:t>
            </a:r>
          </a:p>
          <a:p>
            <a:pPr lvl="1"/>
            <a:r>
              <a:rPr lang="en-US" dirty="0"/>
              <a:t>Solution rollout process</a:t>
            </a:r>
          </a:p>
          <a:p>
            <a:pPr lvl="1"/>
            <a:r>
              <a:rPr lang="en-US" dirty="0"/>
              <a:t>Means for tracking required changes</a:t>
            </a:r>
          </a:p>
          <a:p>
            <a:r>
              <a:rPr lang="en-US" dirty="0"/>
              <a:t>Create test plans early in the overall process.</a:t>
            </a:r>
          </a:p>
        </p:txBody>
      </p:sp>
    </p:spTree>
    <p:extLst>
      <p:ext uri="{BB962C8B-B14F-4D97-AF65-F5344CB8AC3E}">
        <p14:creationId xmlns:p14="http://schemas.microsoft.com/office/powerpoint/2010/main" val="29671491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Data\work\094026\trunk\094026\images\bpmap.p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Data\work\094026\trunk\094026\images\opt.png"/>
</p:tagLst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RAFT-LO_OV_Template_6-WIDE.potx" id="{A061CC47-5EBE-4AA4-AE32-821528FB929B}" vid="{7D135BEA-7BA6-4E16-89E8-60ACAC96090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LO_OV_Template_5_2-WIDE</Template>
  <TotalTime>31491</TotalTime>
  <Words>2755</Words>
  <Application>Microsoft Office PowerPoint</Application>
  <PresentationFormat>Widescreen</PresentationFormat>
  <Paragraphs>366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Calibri</vt:lpstr>
      <vt:lpstr>LO Choice</vt:lpstr>
      <vt:lpstr>Planning and Designing Apps</vt:lpstr>
      <vt:lpstr>Plan Apps</vt:lpstr>
      <vt:lpstr>The App Planning Process</vt:lpstr>
      <vt:lpstr>Requirements</vt:lpstr>
      <vt:lpstr>Business Processes</vt:lpstr>
      <vt:lpstr>Optimization</vt:lpstr>
      <vt:lpstr>Automation</vt:lpstr>
      <vt:lpstr>Documentation</vt:lpstr>
      <vt:lpstr>Test Plans</vt:lpstr>
      <vt:lpstr>Test Plan Components</vt:lpstr>
      <vt:lpstr>Test Plan Considerations</vt:lpstr>
      <vt:lpstr>Guidelines for Planning Apps (Slide 1 of 2)</vt:lpstr>
      <vt:lpstr>Guidelines for Planning Apps (Slide 2 of 2)</vt:lpstr>
      <vt:lpstr>Activity: Planning an App</vt:lpstr>
      <vt:lpstr>Design Apps</vt:lpstr>
      <vt:lpstr>App Design</vt:lpstr>
      <vt:lpstr>Conceptual Design Considerations</vt:lpstr>
      <vt:lpstr>Architectural Design Considerations: Data Storage</vt:lpstr>
      <vt:lpstr>Architectural Design Considerations: Interaction with Existing Systems</vt:lpstr>
      <vt:lpstr>Architectural Design Considerations: Data Structure</vt:lpstr>
      <vt:lpstr>Architectural Design Considerations: App Type</vt:lpstr>
      <vt:lpstr>Architectural Design Considerations: Business Logic Placement</vt:lpstr>
      <vt:lpstr>Architectural Design Considerations: Data and App Security</vt:lpstr>
      <vt:lpstr>Additional Design Considerations</vt:lpstr>
      <vt:lpstr>Performance Optimization</vt:lpstr>
      <vt:lpstr>Guidelines for Designing Apps (Slide 1 of 2)</vt:lpstr>
      <vt:lpstr>Guidelines for Designing Apps (Slide 2 of 2)</vt:lpstr>
      <vt:lpstr>Activity: Designing an App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and Designing Apps</dc:title>
  <dc:creator>Pam Taylor</dc:creator>
  <cp:lastModifiedBy>Michelle Farney</cp:lastModifiedBy>
  <cp:revision>79</cp:revision>
  <dcterms:created xsi:type="dcterms:W3CDTF">2023-03-09T16:08:34Z</dcterms:created>
  <dcterms:modified xsi:type="dcterms:W3CDTF">2023-06-19T20:16:16Z</dcterms:modified>
</cp:coreProperties>
</file>